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notesMasterIdLst>
    <p:notesMasterId r:id="rId55"/>
  </p:notesMasterIdLst>
  <p:handoutMasterIdLst>
    <p:handoutMasterId r:id="rId56"/>
  </p:handoutMasterIdLst>
  <p:sldIdLst>
    <p:sldId id="263" r:id="rId4"/>
    <p:sldId id="301" r:id="rId5"/>
    <p:sldId id="344" r:id="rId6"/>
    <p:sldId id="536" r:id="rId7"/>
    <p:sldId id="531" r:id="rId8"/>
    <p:sldId id="345" r:id="rId9"/>
    <p:sldId id="351" r:id="rId10"/>
    <p:sldId id="535" r:id="rId11"/>
    <p:sldId id="538" r:id="rId12"/>
    <p:sldId id="548" r:id="rId13"/>
    <p:sldId id="539" r:id="rId14"/>
    <p:sldId id="541" r:id="rId15"/>
    <p:sldId id="552" r:id="rId16"/>
    <p:sldId id="559" r:id="rId17"/>
    <p:sldId id="561" r:id="rId18"/>
    <p:sldId id="553" r:id="rId19"/>
    <p:sldId id="557" r:id="rId20"/>
    <p:sldId id="558" r:id="rId21"/>
    <p:sldId id="560" r:id="rId22"/>
    <p:sldId id="579" r:id="rId23"/>
    <p:sldId id="556" r:id="rId24"/>
    <p:sldId id="555" r:id="rId25"/>
    <p:sldId id="532" r:id="rId26"/>
    <p:sldId id="562" r:id="rId27"/>
    <p:sldId id="534" r:id="rId28"/>
    <p:sldId id="563" r:id="rId29"/>
    <p:sldId id="565" r:id="rId30"/>
    <p:sldId id="543" r:id="rId31"/>
    <p:sldId id="545" r:id="rId32"/>
    <p:sldId id="550" r:id="rId33"/>
    <p:sldId id="551" r:id="rId34"/>
    <p:sldId id="567" r:id="rId35"/>
    <p:sldId id="568" r:id="rId36"/>
    <p:sldId id="540" r:id="rId37"/>
    <p:sldId id="546" r:id="rId38"/>
    <p:sldId id="547" r:id="rId39"/>
    <p:sldId id="566" r:id="rId40"/>
    <p:sldId id="569" r:id="rId41"/>
    <p:sldId id="570" r:id="rId42"/>
    <p:sldId id="571" r:id="rId43"/>
    <p:sldId id="572" r:id="rId44"/>
    <p:sldId id="573" r:id="rId45"/>
    <p:sldId id="574" r:id="rId46"/>
    <p:sldId id="575" r:id="rId47"/>
    <p:sldId id="544" r:id="rId48"/>
    <p:sldId id="542" r:id="rId49"/>
    <p:sldId id="576" r:id="rId50"/>
    <p:sldId id="577" r:id="rId51"/>
    <p:sldId id="578" r:id="rId52"/>
    <p:sldId id="580" r:id="rId53"/>
    <p:sldId id="581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3FEA32E-9A13-B746-AB88-A2CF7A8543D7}">
          <p14:sldIdLst>
            <p14:sldId id="263"/>
            <p14:sldId id="301"/>
            <p14:sldId id="344"/>
            <p14:sldId id="536"/>
            <p14:sldId id="531"/>
            <p14:sldId id="345"/>
            <p14:sldId id="351"/>
            <p14:sldId id="535"/>
            <p14:sldId id="538"/>
            <p14:sldId id="548"/>
            <p14:sldId id="539"/>
            <p14:sldId id="541"/>
            <p14:sldId id="552"/>
            <p14:sldId id="559"/>
            <p14:sldId id="561"/>
            <p14:sldId id="553"/>
            <p14:sldId id="557"/>
            <p14:sldId id="558"/>
            <p14:sldId id="560"/>
            <p14:sldId id="579"/>
            <p14:sldId id="556"/>
            <p14:sldId id="555"/>
            <p14:sldId id="532"/>
            <p14:sldId id="562"/>
            <p14:sldId id="534"/>
            <p14:sldId id="563"/>
            <p14:sldId id="565"/>
            <p14:sldId id="543"/>
            <p14:sldId id="545"/>
            <p14:sldId id="550"/>
            <p14:sldId id="551"/>
            <p14:sldId id="567"/>
            <p14:sldId id="568"/>
            <p14:sldId id="540"/>
            <p14:sldId id="546"/>
            <p14:sldId id="547"/>
            <p14:sldId id="566"/>
            <p14:sldId id="569"/>
            <p14:sldId id="570"/>
            <p14:sldId id="571"/>
            <p14:sldId id="572"/>
            <p14:sldId id="573"/>
            <p14:sldId id="574"/>
            <p14:sldId id="575"/>
            <p14:sldId id="544"/>
            <p14:sldId id="542"/>
            <p14:sldId id="576"/>
            <p14:sldId id="577"/>
            <p14:sldId id="578"/>
            <p14:sldId id="580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1" autoAdjust="0"/>
    <p:restoredTop sz="94624" autoAdjust="0"/>
  </p:normalViewPr>
  <p:slideViewPr>
    <p:cSldViewPr showGuides="1">
      <p:cViewPr varScale="1">
        <p:scale>
          <a:sx n="75" d="100"/>
          <a:sy n="75" d="100"/>
        </p:scale>
        <p:origin x="176" y="180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6EE71-764E-4B34-9FED-6892013BF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4DCE-A3F1-46B5-86E6-2A83DF6D9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22B0-D344-4F48-A8CD-47E6671CABC7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8467-687D-404B-B605-807E400BB2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1BDC7-5540-4C4B-8867-FB4AE322D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F66EF-65E2-4515-9E99-2DBAEE1A9C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75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3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0 1933 24575,'0'-10'0,"0"0"0,0 3 0,0-1 0,0 1 0,0 0 0,0 0 0,0 0 0,0-1 0,0 1 0,0 0 0,0-1 0,0 1 0,0 0 0,0 0 0,0 0 0,0 0 0,0-1 0,0 1 0,0 0 0,0-1 0,0 1 0,0 0 0,0-1 0,0 1 0,0 0 0,3-1 0,-2 1 0,3-5 0,-4 3 0,3-10 0,-2 6 0,6-3 0,-2 0 0,-1-1 0,4-1 0,-3-8 0,3 8 0,1-14 0,0 8 0,1-9 0,-1 6 0,4-1 0,-3 1 0,3 0 0,1-1 0,-5 6 0,5-5 0,-6 9 0,4-3 0,-2-1 0,2 5 0,5-17 0,-7 9 0,7-5 0,-4 4 0,-4 8 0,8-8 0,-7 3 0,3-4 0,1-1 0,-4 1 0,3 4 0,0-3 0,-3 3 0,2 1 0,2-5 0,-5 9 0,4-3 0,-5 4 0,4 1 0,-3-1 0,4 0 0,-5 0 0,4 4 0,-3-2 0,3 2 0,0-4 0,1 0 0,0 1 0,3-1 0,-3 0 0,0 1 0,3-1 0,-3 0 0,3 1 0,2-6 0,-1 4 0,0 1 0,0 1 0,-4 3 0,2 0 0,-2-3 0,4 7 0,-4-7 0,3 7 0,-3-7 0,4 7 0,-1-3 0,1 0 0,0 2 0,-1-2 0,1 4 0,0 0 0,-1-4 0,1 2 0,0-2 0,-1 4 0,6-1 0,-4 1 0,3-1 0,-4-3 0,-1 3 0,1-3 0,0 4 0,4-1 0,-3 0 0,3 1 0,1-1 0,-4 1 0,3-1 0,-4 1 0,0 3 0,-1-3 0,1 8 0,0-8 0,-1 7 0,6-7 0,-4 7 0,3-3 0,-4 1 0,-4 2 0,2-7 0,-2 7 0,-1-2 0,0-1 0,-4 3 0,-1-2 0,1 3 0,-1 0 0,1 0 0,-1 0 0,1-3 0,-1 2 0,1-2 0,-1 3 0,0 0 0,1-4 0,-1 4 0,0-4 0,1 4 0,-1 0 0,1 0 0,-1 0 0,1 0 0,-4-3 0,3 2 0,-3-2 0,3 3 0,1 0 0,-1 0 0,0 0 0,0 0 0,-3-3 0,2 2 0,-2-2 0,3 3 0,0 0 0,-3-3 0,2 2 0,-2-2 0,3 3 0,-3-4 0,2 4 0,-2-4 0,4 4 0,-1 0 0,0 0 0,-1 0 0,1 0 0,0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4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245 193 24575,'-11'-4'0,"4"-2"0,0 5 0,3-6 0,-4 6 0,1-5 0,-1 2 0,1 0 0,3-3 0,-3 6 0,3-5 0,-3 5 0,3-6 0,-3 6 0,3-6 0,-4 3 0,1-3 0,0 0 0,0 3 0,-1-3 0,1 3 0,-1 0 0,4-3 0,-2 3 0,2 0 0,-4-3 0,4 3 0,-3 0 0,3-3 0,-4 3 0,1 0 0,-1-3 0,1 3 0,-1-3 0,1 3 0,3-3 0,-3 6 0,6-6 0,-2 3 0,3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5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0 176 24575,'0'-11'0,"0"1"0,0 2 0,0 1 0,4 3 0,-4-2 0,7 5 0,-6-6 0,6 3 0,-3-3 0,3-1 0,0 1 0,1 0 0,-1 3 0,-3-3 0,2 3 0,-2-3 0,3 0 0,0 3 0,-3-3 0,3 7 0,-3-7 0,3 6 0,-3-5 0,2 5 0,-5-6 0,6 7 0,-3-4 0,0 1 0,2 2 0,-2-2 0,0 0 0,2 2 0,-2-3 0,3 4 0,1 0 0,-1 0 0,0 0 0,0 0 0,-1 0 0,-2-3 0,2 2 0,-2-2 0,0 3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6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7 2074 24575,'-4'-20'0,"1"3"0,3-9 0,0-2 0,0-6 0,0-12 0,0 10 0,0-9 0,5 4 0,5 0 0,1-5 0,9 0 0,-9 4 0,9-10 0,-8 11 0,7-5 0,-3 6 0,-1 0 0,-1 6 0,0 1 0,-4 5 0,7 1 0,-6-6 0,2 9 0,-3-14 0,-1 14 0,4-9 0,-3 6 0,8 0 0,-8-1 0,3 1 0,0-1 0,1 1 0,5-1 0,-5 1 0,3-1 0,-2-5 0,3 9 0,1-13 0,-1 13 0,1-9 0,5 5 0,1-7 0,0 5 0,6-11 0,-6 11 0,7-12 0,-2 11 0,1-5 0,-7 7 0,5 0 0,-4 0 0,5-1 0,0 0 0,0 0 0,-2 5 0,2-3 0,-1 3 0,0 0 0,-1 2 0,-5 6 0,-2-1 0,-4 2 0,-1 3 0,-3-3 0,3 7 0,-7-3 0,3 7 0,-5-1 0,1 5 0,-1-6 0,1 6 0,-1-5 0,1 5 0,-1-3 0,1 1 0,-1 2 0,0-2 0,0 3 0,0 0 0,0 0 0,0 0 0,-3 4 0,2-4 0,-5 7 0,-1-7 0,-3 4 0,-4-4 0,0 0 0,0 0 0,0 0 0,0 0 0,0 0 0,-1 0 0,1 3 0,3-2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7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309 23 24575,'-20'0'0,"1"0"0,3 0 0,-1 0 0,0 0 0,1 0 0,-1 0 0,0 0 0,0 0 0,1 0 0,3 0 0,-3 0 0,8 0 0,-4 0 0,5 0 0,-1 0 0,1 0 0,-1 0 0,1 0 0,0-3 0,0 2 0,0-2 0,0 3 0,-1 0 0,1 0 0,0 0 0,6 0 0,9 0 0,1 0 0,5 0 0,-7 0 0,1 0 0,-1 0 0,1 0 0,-1 0 0,1 0 0,-1 0 0,1-4 0,-1 4 0,1-4 0,-1 4 0,1 0 0,-1-3 0,1 2 0,-1-2 0,1 3 0,0 0 0,-1 0 0,1 0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05:12:13.178"/>
    </inkml:context>
    <inkml:brush xml:id="br0">
      <inkml:brushProperty name="width" value="0.08819" units="cm"/>
      <inkml:brushProperty name="height" value="0.08819" units="cm"/>
    </inkml:brush>
  </inkml:definitions>
  <inkml:trace contextRef="#ctx0" brushRef="#br0">96 0 24575,'0'11'0,"0"0"0,0-4 0,0 0 0,0 1 0,0-1 0,0 1 0,0-1 0,0 0 0,-3 1 0,2-1 0,-2 1 0,3-1 0,-3 1 0,2-1 0,-6 1 0,6-1 0,-2 1 0,-1-1 0,4 1 0,-4-1 0,1 1 0,2-1 0,-2 1 0,3 0 0,-4-1 0,4 1 0,-4-1 0,1 1 0,2-1 0,-2 1 0,3-1 0,0 0 0,0 0 0,-3-3 0,2 2 0,-2-2 0,0 0 0,2 2 0,-2-2 0,-1 0 0,4 2 0,-3-2 0,3 4 0,-4-5 0,4 4 0,-4-4 0,1 1 0,2 3 0,-2-4 0,3 4 0,-3-3 0,2-1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27804-B4E0-4029-96C2-31A6D3DA85C7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AC87-FC3C-46B2-816C-E86383661F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AC87-FC3C-46B2-816C-E86383661F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AC87-FC3C-46B2-816C-E86383661F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3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AC87-FC3C-46B2-816C-E86383661F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0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DAC87-FC3C-46B2-816C-E86383661F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8042-8B8E-49FB-89AF-D1B571E2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484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4C0CA-61E6-4379-B10E-FFD31B4D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ED708C-A6FE-492E-AC95-48CB5E04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9324F-4454-4068-98E1-6A2DDBC19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144A75-4BD2-4811-8343-0418B9B28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49267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42E99-2FF6-45A1-B03D-0DA6D558B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C55ED0-440A-430A-A836-C350324D8B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39328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475AE0-486A-4146-9BA7-22E63C34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449755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776"/>
            <a:ext cx="11233149" cy="4537174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875AE7-71D1-4304-9D00-033890D3B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1484784"/>
            <a:ext cx="10369551" cy="43207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A23F1-9F58-452D-A57D-E416D0EBF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4" y="44450"/>
            <a:ext cx="11665470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908721"/>
            <a:ext cx="9122833" cy="48973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un’immagine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FD49D3-B7C2-4A9C-B29B-7DE580E79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5" y="1700808"/>
            <a:ext cx="2538989" cy="2538989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9696401" y="6173407"/>
            <a:ext cx="2292962" cy="548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839072" y="6173407"/>
            <a:ext cx="2007620" cy="54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867B7-F1A4-4946-9FF8-C033268226AC}"/>
              </a:ext>
            </a:extLst>
          </p:cNvPr>
          <p:cNvSpPr txBox="1"/>
          <p:nvPr userDrawn="1"/>
        </p:nvSpPr>
        <p:spPr>
          <a:xfrm>
            <a:off x="11725507" y="-35804"/>
            <a:ext cx="52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62B6270-2F8C-4B29-AA87-93E148DB44E3}" type="slidenum">
              <a:rPr lang="en-US" sz="1000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‹N›</a:t>
            </a:fld>
            <a:endParaRPr lang="en-US" sz="10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70" r:id="rId4"/>
    <p:sldLayoutId id="2147483667" r:id="rId5"/>
    <p:sldLayoutId id="214748366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5" y="116632"/>
            <a:ext cx="2538989" cy="2538989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4175787" y="6453336"/>
            <a:ext cx="384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</a:rPr>
              <a:t>www.giorgilab.org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graph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graph.org/r/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ropbox.com/s/ia16i94z3v3h9x9/genes_corr2JUN.txt?dl=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2" Type="http://schemas.openxmlformats.org/officeDocument/2006/relationships/customXml" Target="../ink/ink1.xml"/><Relationship Id="rId16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download.html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hyperlink" Target="https://rstudio.com/products/rstudio/download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e0wgwy2ltxj854o/networkJUN.csv?dl=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yd59145n09vox64/HPnodeList.csv?dl=0" TargetMode="External"/><Relationship Id="rId2" Type="http://schemas.openxmlformats.org/officeDocument/2006/relationships/hyperlink" Target="https://www.dropbox.com/s/rkdu00i3h4m7f3u/HPedgeList.csv?dl=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dropbox.com/s/yd59145n09vox64/HPnodeList.csv?dl=0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o.drugbank.com/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cc.no/atc_ddd_index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cc.no/atc/structure_and_principle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BIOINFORMATICS</a:t>
            </a:r>
          </a:p>
          <a:p>
            <a:endParaRPr lang="it-IT" dirty="0"/>
          </a:p>
          <a:p>
            <a:r>
              <a:rPr lang="it-IT" dirty="0"/>
              <a:t>An insight </a:t>
            </a:r>
            <a:r>
              <a:rPr lang="it-IT" dirty="0" err="1"/>
              <a:t>into</a:t>
            </a:r>
            <a:r>
              <a:rPr lang="it-IT" dirty="0"/>
              <a:t> networks 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/>
              <a:t>Chiara </a:t>
            </a:r>
            <a:r>
              <a:rPr lang="it-IT" err="1"/>
              <a:t>Cabrelle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Department of </a:t>
            </a:r>
            <a:r>
              <a:rPr lang="it-IT" err="1"/>
              <a:t>Pharmacy</a:t>
            </a:r>
            <a:r>
              <a:rPr lang="it-IT"/>
              <a:t> and Biotechnology</a:t>
            </a:r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Networks: from theory to practice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journey</a:t>
            </a:r>
            <a:r>
              <a:rPr lang="it-IT" dirty="0"/>
              <a:t> starts in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3600450" lvl="8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3600" b="1" dirty="0"/>
              <a:t>Open </a:t>
            </a:r>
            <a:r>
              <a:rPr lang="it-IT" sz="3600" b="1" dirty="0" err="1"/>
              <a:t>Rstudio</a:t>
            </a:r>
            <a:r>
              <a:rPr lang="it-IT" sz="3600" b="1" dirty="0"/>
              <a:t>!</a:t>
            </a:r>
          </a:p>
        </p:txBody>
      </p:sp>
      <p:pic>
        <p:nvPicPr>
          <p:cNvPr id="6" name="Picture 2" descr="RStudio Logo Usage Guidelines - RStudio">
            <a:extLst>
              <a:ext uri="{FF2B5EF4-FFF2-40B4-BE49-F238E27FC236}">
                <a16:creationId xmlns:a16="http://schemas.microsoft.com/office/drawing/2014/main" id="{B1CBE65E-0F9D-C490-EB49-038BB3DEB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3500438"/>
            <a:ext cx="6023992" cy="211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">
            <a:extLst>
              <a:ext uri="{FF2B5EF4-FFF2-40B4-BE49-F238E27FC236}">
                <a16:creationId xmlns:a16="http://schemas.microsoft.com/office/drawing/2014/main" id="{F7F59FB7-2CD8-D5A4-43C7-308E03DB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587332"/>
            <a:ext cx="2376264" cy="1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69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BBB8D5A-A39F-B64E-8F4B-6AFC2C34B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install </a:t>
            </a:r>
            <a:r>
              <a:rPr lang="en-US" dirty="0" err="1"/>
              <a:t>igraph</a:t>
            </a:r>
            <a:endParaRPr lang="en-GB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0FE779-2A8A-3998-5061-4185268772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3212753"/>
            <a:ext cx="8353325" cy="543295"/>
          </a:xfrm>
        </p:spPr>
        <p:txBody>
          <a:bodyPr/>
          <a:lstStyle/>
          <a:p>
            <a:r>
              <a:rPr lang="it-IT" i="1" dirty="0"/>
              <a:t>Download and </a:t>
            </a:r>
            <a:r>
              <a:rPr lang="it-IT" i="1" dirty="0" err="1"/>
              <a:t>install</a:t>
            </a:r>
            <a:r>
              <a:rPr lang="it-IT" i="1" dirty="0"/>
              <a:t> the package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121FC8-3BFE-3B5F-4F9B-182FB58F9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3777471"/>
            <a:ext cx="7992888" cy="443617"/>
          </a:xfrm>
        </p:spPr>
        <p:txBody>
          <a:bodyPr/>
          <a:lstStyle/>
          <a:p>
            <a:r>
              <a:rPr lang="it-IT" dirty="0" err="1"/>
              <a:t>install.packages</a:t>
            </a:r>
            <a:r>
              <a:rPr lang="it-IT" dirty="0"/>
              <a:t>("</a:t>
            </a:r>
            <a:r>
              <a:rPr lang="it-IT" dirty="0" err="1"/>
              <a:t>igraph</a:t>
            </a:r>
            <a:r>
              <a:rPr lang="it-IT" dirty="0"/>
              <a:t>") </a:t>
            </a:r>
          </a:p>
          <a:p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0E5C0B5-CFE9-68BA-4C97-B708EE3A7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4652913"/>
            <a:ext cx="8353325" cy="543295"/>
          </a:xfrm>
        </p:spPr>
        <p:txBody>
          <a:bodyPr/>
          <a:lstStyle/>
          <a:p>
            <a:r>
              <a:rPr lang="it-IT" i="1" dirty="0"/>
              <a:t>Load package</a:t>
            </a: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1E53B21-7782-C5D3-D080-1606F10F70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5217631"/>
            <a:ext cx="7992888" cy="443617"/>
          </a:xfrm>
        </p:spPr>
        <p:txBody>
          <a:bodyPr/>
          <a:lstStyle/>
          <a:p>
            <a:r>
              <a:rPr lang="it-IT" dirty="0"/>
              <a:t>library(</a:t>
            </a:r>
            <a:r>
              <a:rPr lang="it-IT" dirty="0" err="1"/>
              <a:t>igraph</a:t>
            </a:r>
            <a:r>
              <a:rPr lang="it-IT" dirty="0"/>
              <a:t>)</a:t>
            </a:r>
          </a:p>
          <a:p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C065B1C-4A6B-5328-E6BF-FA163EF4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1" y="964144"/>
            <a:ext cx="2295004" cy="8345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F569BA-B155-901F-24B7-DC198E34A963}"/>
              </a:ext>
            </a:extLst>
          </p:cNvPr>
          <p:cNvSpPr txBox="1"/>
          <p:nvPr/>
        </p:nvSpPr>
        <p:spPr>
          <a:xfrm>
            <a:off x="3232860" y="1196752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https://igraph.org/</a:t>
            </a:r>
            <a:endParaRPr lang="en-US" sz="24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EBFD5A6-1856-E351-6687-0EA523834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1" y="1989983"/>
            <a:ext cx="2295004" cy="834547"/>
          </a:xfrm>
          <a:prstGeom prst="rect">
            <a:avLst/>
          </a:prstGeom>
        </p:spPr>
      </p:pic>
      <p:pic>
        <p:nvPicPr>
          <p:cNvPr id="19" name="Picture 2" descr="Image result for R">
            <a:extLst>
              <a:ext uri="{FF2B5EF4-FFF2-40B4-BE49-F238E27FC236}">
                <a16:creationId xmlns:a16="http://schemas.microsoft.com/office/drawing/2014/main" id="{FAE45458-A455-73F3-F5B3-AF2821AD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38" y="1952693"/>
            <a:ext cx="1234414" cy="95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CE4DF1-E1F5-19D8-AB7E-553B20A247B0}"/>
              </a:ext>
            </a:extLst>
          </p:cNvPr>
          <p:cNvSpPr txBox="1"/>
          <p:nvPr/>
        </p:nvSpPr>
        <p:spPr>
          <a:xfrm>
            <a:off x="3215492" y="201394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atin typeface="Century Gothic" panose="020B0502020202020204" pitchFamily="34" charset="0"/>
              </a:rPr>
              <a:t>+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25FB08-BCAE-2DBD-F52C-215932B60E95}"/>
              </a:ext>
            </a:extLst>
          </p:cNvPr>
          <p:cNvSpPr txBox="1"/>
          <p:nvPr/>
        </p:nvSpPr>
        <p:spPr>
          <a:xfrm>
            <a:off x="5915843" y="2278120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hlinkClick r:id="rId5"/>
              </a:rPr>
              <a:t>https://igraph.org/r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4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a network from scratch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158088-0D16-5AE6-9B26-DB2B24098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873604" cy="543295"/>
          </a:xfrm>
        </p:spPr>
        <p:txBody>
          <a:bodyPr/>
          <a:lstStyle/>
          <a:p>
            <a:r>
              <a:rPr lang="en-US" dirty="0"/>
              <a:t>Create an undirected network </a:t>
            </a:r>
            <a:r>
              <a:rPr lang="en-US" i="1" dirty="0"/>
              <a:t>g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740B2-0B81-C3BE-B4A9-38A87FFCE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617231"/>
            <a:ext cx="10513167" cy="1145215"/>
          </a:xfrm>
        </p:spPr>
        <p:txBody>
          <a:bodyPr/>
          <a:lstStyle/>
          <a:p>
            <a:r>
              <a:rPr lang="en-US" dirty="0"/>
              <a:t>g &lt;- </a:t>
            </a:r>
            <a:r>
              <a:rPr lang="en-US" dirty="0" err="1"/>
              <a:t>make_empty_graph</a:t>
            </a:r>
            <a:r>
              <a:rPr lang="en-US" dirty="0"/>
              <a:t>(5, directed = FALSE)</a:t>
            </a:r>
          </a:p>
          <a:p>
            <a:r>
              <a:rPr lang="en-US" dirty="0"/>
              <a:t>g #</a:t>
            </a:r>
            <a:r>
              <a:rPr lang="en-US" dirty="0" err="1"/>
              <a:t>igraph</a:t>
            </a:r>
            <a:r>
              <a:rPr lang="en-US" dirty="0"/>
              <a:t> object</a:t>
            </a:r>
          </a:p>
          <a:p>
            <a:r>
              <a:rPr lang="en-US" dirty="0"/>
              <a:t>plot(g) #plot the network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0F1181-35C3-9A45-7F83-8214F957F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936289"/>
            <a:ext cx="10873207" cy="543295"/>
          </a:xfrm>
        </p:spPr>
        <p:txBody>
          <a:bodyPr/>
          <a:lstStyle/>
          <a:p>
            <a:r>
              <a:rPr lang="en-US" dirty="0"/>
              <a:t>Add edges to the network </a:t>
            </a:r>
            <a:r>
              <a:rPr lang="en-US" i="1" dirty="0"/>
              <a:t>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43CD3C6-3027-9DAB-80B3-ACDB0AD68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7" y="3501008"/>
            <a:ext cx="10512769" cy="1008112"/>
          </a:xfrm>
        </p:spPr>
        <p:txBody>
          <a:bodyPr/>
          <a:lstStyle/>
          <a:p>
            <a:r>
              <a:rPr lang="en-US" dirty="0"/>
              <a:t>g &lt;- </a:t>
            </a:r>
            <a:r>
              <a:rPr lang="en-US" dirty="0" err="1"/>
              <a:t>add_edges</a:t>
            </a:r>
            <a:r>
              <a:rPr lang="en-US" dirty="0"/>
              <a:t>(g, edges = c(1,2, 2,3, 2,5, 2,4, 4,5, 1,4, 1,5))</a:t>
            </a:r>
          </a:p>
          <a:p>
            <a:r>
              <a:rPr lang="en-US" dirty="0"/>
              <a:t>plot(g)</a:t>
            </a:r>
          </a:p>
          <a:p>
            <a:endParaRPr lang="en-US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09FDBD9B-B9AA-0064-6987-57FD3699B0EB}"/>
              </a:ext>
            </a:extLst>
          </p:cNvPr>
          <p:cNvSpPr txBox="1">
            <a:spLocks/>
          </p:cNvSpPr>
          <p:nvPr/>
        </p:nvSpPr>
        <p:spPr>
          <a:xfrm>
            <a:off x="334963" y="4490861"/>
            <a:ext cx="10873207" cy="543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nodes and links 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EF67F2BE-BC0C-279A-62BE-23C9CF29600D}"/>
              </a:ext>
            </a:extLst>
          </p:cNvPr>
          <p:cNvSpPr txBox="1">
            <a:spLocks/>
          </p:cNvSpPr>
          <p:nvPr/>
        </p:nvSpPr>
        <p:spPr>
          <a:xfrm>
            <a:off x="695401" y="5055580"/>
            <a:ext cx="8784976" cy="154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#create a node sequence with all nodes of the network</a:t>
            </a:r>
          </a:p>
          <a:p>
            <a:r>
              <a:rPr lang="en-US" dirty="0"/>
              <a:t>V(g)</a:t>
            </a:r>
          </a:p>
          <a:p>
            <a:r>
              <a:rPr lang="en-US" dirty="0"/>
              <a:t>#create a node sequence with all nodes of the network</a:t>
            </a:r>
          </a:p>
          <a:p>
            <a:r>
              <a:rPr lang="en-US" dirty="0"/>
              <a:t>E(g)</a:t>
            </a:r>
          </a:p>
        </p:txBody>
      </p:sp>
    </p:spTree>
    <p:extLst>
      <p:ext uri="{BB962C8B-B14F-4D97-AF65-F5344CB8AC3E}">
        <p14:creationId xmlns:p14="http://schemas.microsoft.com/office/powerpoint/2010/main" val="256253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networks from scratch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158088-0D16-5AE6-9B26-DB2B24098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873604" cy="543295"/>
          </a:xfrm>
        </p:spPr>
        <p:txBody>
          <a:bodyPr/>
          <a:lstStyle/>
          <a:p>
            <a:r>
              <a:rPr lang="en-US" dirty="0"/>
              <a:t>Set node attributes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740B2-0B81-C3BE-B4A9-38A87FFCE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617231"/>
            <a:ext cx="10513167" cy="842895"/>
          </a:xfrm>
        </p:spPr>
        <p:txBody>
          <a:bodyPr/>
          <a:lstStyle/>
          <a:p>
            <a:r>
              <a:rPr lang="en-US" dirty="0"/>
              <a:t>g &lt;- </a:t>
            </a:r>
            <a:r>
              <a:rPr lang="en-US" dirty="0" err="1"/>
              <a:t>set_vertex_attr</a:t>
            </a:r>
            <a:r>
              <a:rPr lang="en-US" dirty="0"/>
              <a:t>(g, "name", value = LETTERS[1:5])   #or</a:t>
            </a:r>
          </a:p>
          <a:p>
            <a:r>
              <a:rPr lang="en-US" dirty="0" err="1"/>
              <a:t>vertex_attr</a:t>
            </a:r>
            <a:r>
              <a:rPr lang="en-US" dirty="0"/>
              <a:t>(g, "name") &lt;- LETTERS[1:5]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0F1181-35C3-9A45-7F83-8214F957F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780928"/>
            <a:ext cx="10873207" cy="543295"/>
          </a:xfrm>
        </p:spPr>
        <p:txBody>
          <a:bodyPr/>
          <a:lstStyle/>
          <a:p>
            <a:r>
              <a:rPr lang="en-US" dirty="0"/>
              <a:t>Add a node to the network </a:t>
            </a:r>
            <a:r>
              <a:rPr lang="en-US" i="1" dirty="0"/>
              <a:t>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43CD3C6-3027-9DAB-80B3-ACDB0AD68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7" y="3345647"/>
            <a:ext cx="10512769" cy="1008112"/>
          </a:xfrm>
        </p:spPr>
        <p:txBody>
          <a:bodyPr/>
          <a:lstStyle/>
          <a:p>
            <a:r>
              <a:rPr lang="en-US" dirty="0"/>
              <a:t>g &lt;- </a:t>
            </a:r>
            <a:r>
              <a:rPr lang="en-US" dirty="0" err="1"/>
              <a:t>add_vertices</a:t>
            </a:r>
            <a:r>
              <a:rPr lang="en-US" dirty="0"/>
              <a:t>(g, 1, name=LETTERS[6])</a:t>
            </a:r>
          </a:p>
          <a:p>
            <a:r>
              <a:rPr lang="en-US" dirty="0"/>
              <a:t>plot(g)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67656DE-F902-0375-19C8-BADB21468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4653136"/>
            <a:ext cx="8353325" cy="543295"/>
          </a:xfrm>
        </p:spPr>
        <p:txBody>
          <a:bodyPr/>
          <a:lstStyle/>
          <a:p>
            <a:r>
              <a:rPr lang="en-US" dirty="0"/>
              <a:t>Find nodes adjacent to node 1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A4FC4E8-8631-C05D-875C-309DBEB5E3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5217854"/>
            <a:ext cx="8784976" cy="1523513"/>
          </a:xfrm>
        </p:spPr>
        <p:txBody>
          <a:bodyPr/>
          <a:lstStyle/>
          <a:p>
            <a:r>
              <a:rPr lang="en-US" dirty="0"/>
              <a:t>neighbors(g, 1)</a:t>
            </a:r>
          </a:p>
          <a:p>
            <a:r>
              <a:rPr lang="en-US" dirty="0" err="1"/>
              <a:t>adjacent_vertices</a:t>
            </a:r>
            <a:r>
              <a:rPr lang="en-US" dirty="0"/>
              <a:t>(g, 1) </a:t>
            </a:r>
          </a:p>
          <a:p>
            <a:r>
              <a:rPr lang="en-US" dirty="0"/>
              <a:t>#querying the </a:t>
            </a:r>
            <a:r>
              <a:rPr lang="it-IT" dirty="0" err="1"/>
              <a:t>adjacent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for multiple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once</a:t>
            </a:r>
            <a:endParaRPr lang="en-US" dirty="0"/>
          </a:p>
          <a:p>
            <a:r>
              <a:rPr lang="en-US" dirty="0" err="1"/>
              <a:t>adjacent_vertices</a:t>
            </a:r>
            <a:r>
              <a:rPr lang="en-US" dirty="0"/>
              <a:t>(g, c(1,2))</a:t>
            </a:r>
          </a:p>
        </p:txBody>
      </p:sp>
    </p:spTree>
    <p:extLst>
      <p:ext uri="{BB962C8B-B14F-4D97-AF65-F5344CB8AC3E}">
        <p14:creationId xmlns:p14="http://schemas.microsoft.com/office/powerpoint/2010/main" val="393997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networks from scratch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158088-0D16-5AE6-9B26-DB2B24098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873604" cy="543295"/>
          </a:xfrm>
        </p:spPr>
        <p:txBody>
          <a:bodyPr/>
          <a:lstStyle/>
          <a:p>
            <a:r>
              <a:rPr lang="it-IT" dirty="0"/>
              <a:t>Create a </a:t>
            </a:r>
            <a:r>
              <a:rPr lang="it-IT" dirty="0" err="1"/>
              <a:t>weighted</a:t>
            </a:r>
            <a:r>
              <a:rPr lang="it-IT" dirty="0"/>
              <a:t>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740B2-0B81-C3BE-B4A9-38A87FFCE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617230"/>
            <a:ext cx="10513167" cy="1883207"/>
          </a:xfrm>
        </p:spPr>
        <p:txBody>
          <a:bodyPr/>
          <a:lstStyle/>
          <a:p>
            <a:r>
              <a:rPr lang="it-IT" dirty="0"/>
              <a:t>#by setting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attributes</a:t>
            </a:r>
            <a:endParaRPr lang="en-US" dirty="0"/>
          </a:p>
          <a:p>
            <a:r>
              <a:rPr lang="en-US" dirty="0"/>
              <a:t>g1 &lt;- </a:t>
            </a:r>
            <a:r>
              <a:rPr lang="en-US" dirty="0" err="1"/>
              <a:t>set_edge_attr</a:t>
            </a:r>
            <a:r>
              <a:rPr lang="en-US" dirty="0"/>
              <a:t>(g, "weight", value = c(1,2,2,2,2,5,7))</a:t>
            </a:r>
          </a:p>
          <a:p>
            <a:r>
              <a:rPr lang="en-US" dirty="0"/>
              <a:t>g1 # weighted network</a:t>
            </a:r>
          </a:p>
          <a:p>
            <a:r>
              <a:rPr lang="en-US" dirty="0"/>
              <a:t># check if it is weighted</a:t>
            </a:r>
          </a:p>
          <a:p>
            <a:r>
              <a:rPr lang="en-US" dirty="0" err="1"/>
              <a:t>is.weighted</a:t>
            </a:r>
            <a:r>
              <a:rPr lang="en-US" dirty="0"/>
              <a:t>(g1)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0F1181-35C3-9A45-7F83-8214F957F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717032"/>
            <a:ext cx="10873207" cy="464038"/>
          </a:xfrm>
        </p:spPr>
        <p:txBody>
          <a:bodyPr/>
          <a:lstStyle/>
          <a:p>
            <a:r>
              <a:rPr lang="en-US" dirty="0"/>
              <a:t>Create a directed network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43CD3C6-3027-9DAB-80B3-ACDB0AD68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7" y="4281749"/>
            <a:ext cx="8856587" cy="2183377"/>
          </a:xfrm>
        </p:spPr>
        <p:txBody>
          <a:bodyPr/>
          <a:lstStyle/>
          <a:p>
            <a:r>
              <a:rPr lang="en-US" dirty="0"/>
              <a:t>digraph &lt;- </a:t>
            </a:r>
            <a:r>
              <a:rPr lang="en-US" dirty="0" err="1"/>
              <a:t>make_empty_graph</a:t>
            </a:r>
            <a:r>
              <a:rPr lang="en-US" dirty="0"/>
              <a:t>(5, directed = TRUE)</a:t>
            </a:r>
          </a:p>
          <a:p>
            <a:r>
              <a:rPr lang="en-US" dirty="0"/>
              <a:t>digraph &lt;- </a:t>
            </a:r>
            <a:r>
              <a:rPr lang="en-US" dirty="0" err="1"/>
              <a:t>add_edges</a:t>
            </a:r>
            <a:r>
              <a:rPr lang="en-US" dirty="0"/>
              <a:t>(digraph, </a:t>
            </a:r>
          </a:p>
          <a:p>
            <a:r>
              <a:rPr lang="en-US" dirty="0"/>
              <a:t>	edges = c(1,2, 2,3, 2,5, 2,4, 4,5, 1,4, 1,5))</a:t>
            </a:r>
          </a:p>
          <a:p>
            <a:r>
              <a:rPr lang="en-US" dirty="0"/>
              <a:t>plot(digraph)</a:t>
            </a:r>
          </a:p>
          <a:p>
            <a:r>
              <a:rPr lang="en-US" dirty="0"/>
              <a:t># check if it is directed</a:t>
            </a:r>
          </a:p>
          <a:p>
            <a:r>
              <a:rPr lang="en-US" dirty="0" err="1"/>
              <a:t>is.directed</a:t>
            </a:r>
            <a:r>
              <a:rPr lang="en-US" dirty="0"/>
              <a:t>(digraph)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networks from scratch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158088-0D16-5AE6-9B26-DB2B24098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873604" cy="1512391"/>
          </a:xfrm>
        </p:spPr>
        <p:txBody>
          <a:bodyPr/>
          <a:lstStyle/>
          <a:p>
            <a:r>
              <a:rPr lang="it-IT" b="1" dirty="0"/>
              <a:t>Create special </a:t>
            </a:r>
            <a:r>
              <a:rPr lang="it-IT" b="1" dirty="0" err="1"/>
              <a:t>graphs</a:t>
            </a:r>
            <a:endParaRPr lang="it-IT" b="1" dirty="0"/>
          </a:p>
          <a:p>
            <a:pPr lvl="1"/>
            <a:r>
              <a:rPr lang="it-IT" dirty="0"/>
              <a:t>Simple star </a:t>
            </a:r>
            <a:r>
              <a:rPr lang="it-IT" dirty="0" err="1"/>
              <a:t>graph</a:t>
            </a:r>
            <a:endParaRPr lang="it-IT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740B2-0B81-C3BE-B4A9-38A87FFCE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416" y="2055125"/>
            <a:ext cx="10513167" cy="1949939"/>
          </a:xfrm>
        </p:spPr>
        <p:txBody>
          <a:bodyPr/>
          <a:lstStyle/>
          <a:p>
            <a:r>
              <a:rPr lang="en-US" dirty="0"/>
              <a:t># create a star graph</a:t>
            </a:r>
          </a:p>
          <a:p>
            <a:r>
              <a:rPr lang="en-US" dirty="0" err="1"/>
              <a:t>st</a:t>
            </a:r>
            <a:r>
              <a:rPr lang="en-US" dirty="0"/>
              <a:t> &lt;- </a:t>
            </a:r>
            <a:r>
              <a:rPr lang="en-US" dirty="0" err="1"/>
              <a:t>make_star</a:t>
            </a:r>
            <a:r>
              <a:rPr lang="en-US" dirty="0"/>
              <a:t>(20, mode="out", center = 1) </a:t>
            </a:r>
          </a:p>
          <a:p>
            <a:r>
              <a:rPr lang="en-US" dirty="0"/>
              <a:t># set node attribute names</a:t>
            </a:r>
          </a:p>
          <a:p>
            <a:r>
              <a:rPr lang="en-US" dirty="0"/>
              <a:t>V(</a:t>
            </a:r>
            <a:r>
              <a:rPr lang="en-US" dirty="0" err="1"/>
              <a:t>st</a:t>
            </a:r>
            <a:r>
              <a:rPr lang="en-US" dirty="0"/>
              <a:t>)$name &lt;- c("Dumbledore", rep("D.Army",19))</a:t>
            </a:r>
          </a:p>
          <a:p>
            <a:r>
              <a:rPr lang="en-US" dirty="0"/>
              <a:t>plot(</a:t>
            </a:r>
            <a:r>
              <a:rPr lang="en-US" dirty="0" err="1"/>
              <a:t>st</a:t>
            </a:r>
            <a:r>
              <a:rPr lang="en-US" dirty="0"/>
              <a:t>, </a:t>
            </a:r>
            <a:r>
              <a:rPr lang="en-US" dirty="0" err="1"/>
              <a:t>vertex.size</a:t>
            </a:r>
            <a:r>
              <a:rPr lang="en-US" dirty="0"/>
              <a:t>=10, </a:t>
            </a:r>
            <a:r>
              <a:rPr lang="en-US" dirty="0" err="1"/>
              <a:t>vertex.color</a:t>
            </a:r>
            <a:r>
              <a:rPr lang="en-US" dirty="0"/>
              <a:t>="</a:t>
            </a:r>
            <a:r>
              <a:rPr lang="en-US" dirty="0" err="1"/>
              <a:t>skyblue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522B64E-58E7-53E0-7B56-999C6ED9CD43}"/>
              </a:ext>
            </a:extLst>
          </p:cNvPr>
          <p:cNvSpPr txBox="1">
            <a:spLocks/>
          </p:cNvSpPr>
          <p:nvPr/>
        </p:nvSpPr>
        <p:spPr>
          <a:xfrm>
            <a:off x="357491" y="4215365"/>
            <a:ext cx="10873604" cy="5234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err="1"/>
              <a:t>Erdos-Renyi</a:t>
            </a:r>
            <a:r>
              <a:rPr lang="it-IT" dirty="0"/>
              <a:t> random </a:t>
            </a:r>
            <a:r>
              <a:rPr lang="it-IT" dirty="0" err="1"/>
              <a:t>graph</a:t>
            </a:r>
            <a:r>
              <a:rPr lang="it-IT" dirty="0"/>
              <a:t>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egnaposto testo 3">
            <a:extLst>
              <a:ext uri="{FF2B5EF4-FFF2-40B4-BE49-F238E27FC236}">
                <a16:creationId xmlns:a16="http://schemas.microsoft.com/office/drawing/2014/main" id="{44B81D65-12DF-A00C-1DDB-E4FED8D39254}"/>
              </a:ext>
            </a:extLst>
          </p:cNvPr>
          <p:cNvSpPr txBox="1">
            <a:spLocks/>
          </p:cNvSpPr>
          <p:nvPr/>
        </p:nvSpPr>
        <p:spPr>
          <a:xfrm>
            <a:off x="839416" y="4738816"/>
            <a:ext cx="10513167" cy="1426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# </a:t>
            </a:r>
            <a:r>
              <a:rPr lang="it-IT" dirty="0" err="1"/>
              <a:t>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, m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edges</a:t>
            </a:r>
            <a:endParaRPr lang="en-US" dirty="0"/>
          </a:p>
          <a:p>
            <a:r>
              <a:rPr lang="it-IT" dirty="0" err="1"/>
              <a:t>er</a:t>
            </a:r>
            <a:r>
              <a:rPr lang="it-IT" dirty="0"/>
              <a:t> &lt;- </a:t>
            </a:r>
            <a:r>
              <a:rPr lang="it-IT" dirty="0" err="1"/>
              <a:t>sample_gnm</a:t>
            </a:r>
            <a:r>
              <a:rPr lang="it-IT" dirty="0"/>
              <a:t>(</a:t>
            </a:r>
            <a:r>
              <a:rPr lang="it-IT" dirty="0" err="1"/>
              <a:t>n</a:t>
            </a:r>
            <a:r>
              <a:rPr lang="it-IT" dirty="0"/>
              <a:t>=100, m=40) </a:t>
            </a:r>
          </a:p>
          <a:p>
            <a:r>
              <a:rPr lang="it-IT" dirty="0"/>
              <a:t>plot(</a:t>
            </a:r>
            <a:r>
              <a:rPr lang="it-IT" dirty="0" err="1"/>
              <a:t>er</a:t>
            </a:r>
            <a:r>
              <a:rPr lang="it-IT" dirty="0"/>
              <a:t>, </a:t>
            </a:r>
            <a:r>
              <a:rPr lang="it-IT" dirty="0" err="1"/>
              <a:t>vertex.size</a:t>
            </a:r>
            <a:r>
              <a:rPr lang="it-IT" dirty="0"/>
              <a:t>=6, </a:t>
            </a:r>
            <a:r>
              <a:rPr lang="it-IT" dirty="0" err="1"/>
              <a:t>vertex.label</a:t>
            </a:r>
            <a:r>
              <a:rPr lang="it-IT" dirty="0"/>
              <a:t>=NA)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0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740B2-0B81-C3BE-B4A9-38A87FFCE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51" y="908720"/>
            <a:ext cx="11233149" cy="50412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1" dirty="0"/>
              <a:t>FOUR LETTERS: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dirty="0"/>
              <a:t>D or U, for a </a:t>
            </a:r>
            <a:r>
              <a:rPr lang="it-IT" sz="2400" dirty="0" err="1"/>
              <a:t>directed</a:t>
            </a:r>
            <a:r>
              <a:rPr lang="it-IT" sz="2400" dirty="0"/>
              <a:t> or </a:t>
            </a:r>
            <a:r>
              <a:rPr lang="it-IT" sz="2400" dirty="0" err="1"/>
              <a:t>undirected</a:t>
            </a:r>
            <a:r>
              <a:rPr lang="it-IT" sz="2400" dirty="0"/>
              <a:t> </a:t>
            </a:r>
            <a:r>
              <a:rPr lang="it-IT" sz="2400" dirty="0" err="1"/>
              <a:t>graph</a:t>
            </a:r>
            <a:endParaRPr lang="it-IT" sz="2400" dirty="0"/>
          </a:p>
          <a:p>
            <a:pPr marL="914400" lvl="1" indent="-457200">
              <a:buFont typeface="+mj-lt"/>
              <a:buAutoNum type="arabicPeriod"/>
            </a:pPr>
            <a:r>
              <a:rPr lang="it-IT" sz="2400" dirty="0" err="1"/>
              <a:t>N</a:t>
            </a:r>
            <a:r>
              <a:rPr lang="it-IT" sz="2400" dirty="0"/>
              <a:t> for a </a:t>
            </a:r>
            <a:r>
              <a:rPr lang="it-IT" sz="2400" dirty="0" err="1"/>
              <a:t>named</a:t>
            </a:r>
            <a:r>
              <a:rPr lang="it-IT" sz="2400" dirty="0"/>
              <a:t> </a:t>
            </a:r>
            <a:r>
              <a:rPr lang="it-IT" sz="2400" dirty="0" err="1"/>
              <a:t>graph</a:t>
            </a:r>
            <a:r>
              <a:rPr lang="it-IT" sz="2400" dirty="0"/>
              <a:t> (</a:t>
            </a:r>
            <a:r>
              <a:rPr lang="it-IT" sz="2400" dirty="0" err="1"/>
              <a:t>nodes</a:t>
            </a:r>
            <a:r>
              <a:rPr lang="it-IT" sz="2400" dirty="0"/>
              <a:t> </a:t>
            </a:r>
            <a:r>
              <a:rPr lang="it-IT" sz="2400" dirty="0" err="1"/>
              <a:t>attribute</a:t>
            </a:r>
            <a:r>
              <a:rPr lang="it-IT" sz="2400" dirty="0"/>
              <a:t> "name ")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dirty="0" err="1"/>
              <a:t>W</a:t>
            </a:r>
            <a:r>
              <a:rPr lang="it-IT" sz="2400" dirty="0"/>
              <a:t> for a </a:t>
            </a: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graph</a:t>
            </a:r>
            <a:r>
              <a:rPr lang="it-IT" sz="2400" dirty="0"/>
              <a:t> (</a:t>
            </a:r>
            <a:r>
              <a:rPr lang="it-IT" sz="2400" dirty="0" err="1"/>
              <a:t>edges</a:t>
            </a:r>
            <a:r>
              <a:rPr lang="it-IT" sz="2400" dirty="0"/>
              <a:t> </a:t>
            </a:r>
            <a:r>
              <a:rPr lang="it-IT" sz="2400" dirty="0" err="1"/>
              <a:t>attribute</a:t>
            </a:r>
            <a:r>
              <a:rPr lang="it-IT" sz="2400" dirty="0"/>
              <a:t> "weight")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dirty="0"/>
              <a:t>B for a bipartite </a:t>
            </a:r>
            <a:r>
              <a:rPr lang="it-IT" sz="2400" dirty="0" err="1"/>
              <a:t>graph</a:t>
            </a:r>
            <a:r>
              <a:rPr lang="it-IT" sz="2400" dirty="0"/>
              <a:t> (</a:t>
            </a:r>
            <a:r>
              <a:rPr lang="it-IT" sz="2400" dirty="0" err="1"/>
              <a:t>node</a:t>
            </a:r>
            <a:r>
              <a:rPr lang="it-IT" sz="2400" dirty="0"/>
              <a:t> </a:t>
            </a:r>
            <a:r>
              <a:rPr lang="it-IT" sz="2400" dirty="0" err="1"/>
              <a:t>attribute</a:t>
            </a:r>
            <a:r>
              <a:rPr lang="it-IT" sz="2400" dirty="0"/>
              <a:t> "</a:t>
            </a:r>
            <a:r>
              <a:rPr lang="it-IT" sz="2400" dirty="0" err="1"/>
              <a:t>type</a:t>
            </a:r>
            <a:r>
              <a:rPr lang="it-IT" sz="2400" dirty="0"/>
              <a:t>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/>
              <a:t>TWO NUMBERS: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nodes</a:t>
            </a:r>
            <a:r>
              <a:rPr lang="it-IT" sz="2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edges</a:t>
            </a:r>
            <a:r>
              <a:rPr lang="it-IT" sz="2400" dirty="0"/>
              <a:t> </a:t>
            </a:r>
          </a:p>
          <a:p>
            <a:pPr>
              <a:buFont typeface=".Apple Color Emoji UI"/>
              <a:buChar char="➕"/>
            </a:pPr>
            <a:r>
              <a:rPr lang="it-IT" sz="2400" dirty="0"/>
              <a:t> </a:t>
            </a:r>
            <a:r>
              <a:rPr lang="it-IT" sz="2400" dirty="0" err="1"/>
              <a:t>node</a:t>
            </a:r>
            <a:r>
              <a:rPr lang="it-IT" sz="2400" dirty="0"/>
              <a:t> and </a:t>
            </a:r>
            <a:r>
              <a:rPr lang="it-IT" sz="2400" dirty="0" err="1"/>
              <a:t>edge</a:t>
            </a:r>
            <a:r>
              <a:rPr lang="it-IT" sz="2400" dirty="0"/>
              <a:t> </a:t>
            </a:r>
            <a:r>
              <a:rPr lang="it-IT" sz="2400" b="1" dirty="0"/>
              <a:t>ATTRIBUTES</a:t>
            </a:r>
            <a:r>
              <a:rPr lang="it-IT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(g/c) - </a:t>
            </a:r>
            <a:r>
              <a:rPr lang="it-IT" sz="2400" dirty="0" err="1"/>
              <a:t>graph-level</a:t>
            </a:r>
            <a:r>
              <a:rPr lang="it-IT" sz="2400" dirty="0"/>
              <a:t>/</a:t>
            </a:r>
            <a:r>
              <a:rPr lang="it-IT" sz="2400" dirty="0" err="1"/>
              <a:t>character</a:t>
            </a:r>
            <a:r>
              <a:rPr lang="it-IT" sz="2400" dirty="0"/>
              <a:t> </a:t>
            </a:r>
            <a:r>
              <a:rPr lang="it-IT" sz="2400" dirty="0" err="1"/>
              <a:t>attribute</a:t>
            </a:r>
            <a:endParaRPr lang="it-IT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(v/c) - vertex-</a:t>
            </a:r>
            <a:r>
              <a:rPr lang="it-IT" sz="2400" dirty="0" err="1"/>
              <a:t>level</a:t>
            </a:r>
            <a:r>
              <a:rPr lang="it-IT" sz="2400" dirty="0"/>
              <a:t>/</a:t>
            </a:r>
            <a:r>
              <a:rPr lang="it-IT" sz="2400" dirty="0" err="1"/>
              <a:t>character</a:t>
            </a:r>
            <a:r>
              <a:rPr lang="it-IT" sz="2400" dirty="0"/>
              <a:t> </a:t>
            </a:r>
            <a:r>
              <a:rPr lang="it-IT" sz="2400" dirty="0" err="1"/>
              <a:t>attribute</a:t>
            </a:r>
            <a:endParaRPr lang="it-IT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(e/</a:t>
            </a:r>
            <a:r>
              <a:rPr lang="it-IT" sz="2400" dirty="0" err="1"/>
              <a:t>n</a:t>
            </a:r>
            <a:r>
              <a:rPr lang="it-IT" sz="2400" dirty="0"/>
              <a:t>) - </a:t>
            </a:r>
            <a:r>
              <a:rPr lang="it-IT" sz="2400" dirty="0" err="1"/>
              <a:t>edge-level</a:t>
            </a:r>
            <a:r>
              <a:rPr lang="it-IT" sz="2400" dirty="0"/>
              <a:t>/</a:t>
            </a:r>
            <a:r>
              <a:rPr lang="it-IT" sz="2400" dirty="0" err="1"/>
              <a:t>numeric</a:t>
            </a:r>
            <a:r>
              <a:rPr lang="it-IT" sz="2400" dirty="0"/>
              <a:t> </a:t>
            </a:r>
            <a:r>
              <a:rPr lang="it-IT" sz="2400" dirty="0" err="1"/>
              <a:t>attribute</a:t>
            </a:r>
            <a:endParaRPr lang="it-IT" sz="2400" dirty="0"/>
          </a:p>
          <a:p>
            <a:endParaRPr lang="en-US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igraph</a:t>
            </a:r>
            <a:r>
              <a:rPr lang="en-US" dirty="0"/>
              <a:t> object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D30E0D-8520-3960-A1FA-76190C13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25" y="3429000"/>
            <a:ext cx="476380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7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a network from scratch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67656DE-F902-0375-19C8-BADB21468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1005113"/>
            <a:ext cx="8353325" cy="543295"/>
          </a:xfrm>
        </p:spPr>
        <p:txBody>
          <a:bodyPr/>
          <a:lstStyle/>
          <a:p>
            <a:r>
              <a:rPr lang="it-IT" dirty="0"/>
              <a:t>Generate a network from a list of links</a:t>
            </a:r>
            <a:endParaRPr lang="en-US" dirty="0"/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8407BD32-CD12-69EC-F452-CF6DF7EFABF8}"/>
              </a:ext>
            </a:extLst>
          </p:cNvPr>
          <p:cNvSpPr txBox="1">
            <a:spLocks/>
          </p:cNvSpPr>
          <p:nvPr/>
        </p:nvSpPr>
        <p:spPr>
          <a:xfrm>
            <a:off x="847800" y="1722232"/>
            <a:ext cx="10512768" cy="4587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hp &lt;- graph( c("Harry", "Ron", "Ron", "Hermione", "Ron", "Hermione", "Harry", "Hermione",  "Draco", "Piton"),</a:t>
            </a:r>
          </a:p>
          <a:p>
            <a:r>
              <a:rPr lang="en-US" dirty="0"/>
              <a:t>isolates=c("Raptor", "Voldemort"), directed = F )  </a:t>
            </a:r>
          </a:p>
          <a:p>
            <a:endParaRPr lang="en-US" dirty="0"/>
          </a:p>
          <a:p>
            <a:r>
              <a:rPr lang="en-US" dirty="0"/>
              <a:t># in named graphs, we can specify isolates by providing a list of their names.</a:t>
            </a:r>
          </a:p>
          <a:p>
            <a:endParaRPr lang="en-US" dirty="0"/>
          </a:p>
          <a:p>
            <a:r>
              <a:rPr lang="en-US" dirty="0"/>
              <a:t>plot(hp, </a:t>
            </a:r>
            <a:r>
              <a:rPr lang="en-US" dirty="0" err="1"/>
              <a:t>vertex.color</a:t>
            </a:r>
            <a:r>
              <a:rPr lang="en-US" dirty="0"/>
              <a:t>="</a:t>
            </a:r>
            <a:r>
              <a:rPr lang="en-US" dirty="0" err="1"/>
              <a:t>skyblue</a:t>
            </a:r>
            <a:r>
              <a:rPr lang="en-US" dirty="0"/>
              <a:t>", </a:t>
            </a:r>
            <a:r>
              <a:rPr lang="en-US" dirty="0" err="1"/>
              <a:t>vertex.size</a:t>
            </a:r>
            <a:r>
              <a:rPr lang="en-US" dirty="0"/>
              <a:t>=15, </a:t>
            </a:r>
            <a:r>
              <a:rPr lang="en-US" dirty="0" err="1"/>
              <a:t>vertex.frame.color</a:t>
            </a:r>
            <a:r>
              <a:rPr lang="en-US" dirty="0"/>
              <a:t>="blue", </a:t>
            </a:r>
            <a:r>
              <a:rPr lang="en-US" dirty="0" err="1"/>
              <a:t>vertex.label.color</a:t>
            </a:r>
            <a:r>
              <a:rPr lang="en-US" dirty="0"/>
              <a:t>="black",</a:t>
            </a:r>
          </a:p>
          <a:p>
            <a:r>
              <a:rPr lang="en-US" dirty="0" err="1"/>
              <a:t>vertex.label.cex</a:t>
            </a:r>
            <a:r>
              <a:rPr lang="en-US" dirty="0"/>
              <a:t>=0.8, </a:t>
            </a:r>
            <a:r>
              <a:rPr lang="en-US" dirty="0" err="1"/>
              <a:t>edge.curved</a:t>
            </a:r>
            <a:r>
              <a:rPr lang="en-US" dirty="0"/>
              <a:t>=0.2)</a:t>
            </a:r>
          </a:p>
          <a:p>
            <a:endParaRPr lang="en-US" dirty="0"/>
          </a:p>
          <a:p>
            <a:r>
              <a:rPr lang="it-IT" dirty="0"/>
              <a:t>V(hp)$name</a:t>
            </a:r>
            <a:r>
              <a:rPr lang="en-US" dirty="0"/>
              <a:t> </a:t>
            </a:r>
          </a:p>
          <a:p>
            <a:r>
              <a:rPr lang="it-IT" i="1" dirty="0"/>
              <a:t># </a:t>
            </a:r>
            <a:r>
              <a:rPr lang="it-IT" i="1" dirty="0" err="1"/>
              <a:t>automatically</a:t>
            </a:r>
            <a:r>
              <a:rPr lang="it-IT" i="1" dirty="0"/>
              <a:t> </a:t>
            </a:r>
            <a:r>
              <a:rPr lang="it-IT" i="1" dirty="0" err="1"/>
              <a:t>generated</a:t>
            </a:r>
            <a:r>
              <a:rPr lang="it-IT" i="1" dirty="0"/>
              <a:t> with </a:t>
            </a:r>
            <a:r>
              <a:rPr lang="it-IT" i="1" dirty="0" err="1"/>
              <a:t>graph</a:t>
            </a:r>
            <a:r>
              <a:rPr lang="it-IT" i="1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a network from scratch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67656DE-F902-0375-19C8-BADB21468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1005113"/>
            <a:ext cx="8353325" cy="543295"/>
          </a:xfrm>
        </p:spPr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attributes</a:t>
            </a:r>
            <a:r>
              <a:rPr lang="it-IT" dirty="0"/>
              <a:t> to the network, </a:t>
            </a:r>
            <a:r>
              <a:rPr lang="it-IT" dirty="0" err="1"/>
              <a:t>vertices</a:t>
            </a:r>
            <a:r>
              <a:rPr lang="it-IT" dirty="0"/>
              <a:t>, or </a:t>
            </a:r>
            <a:r>
              <a:rPr lang="it-IT" dirty="0" err="1"/>
              <a:t>edges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8407BD32-CD12-69EC-F452-CF6DF7EFABF8}"/>
              </a:ext>
            </a:extLst>
          </p:cNvPr>
          <p:cNvSpPr txBox="1">
            <a:spLocks/>
          </p:cNvSpPr>
          <p:nvPr/>
        </p:nvSpPr>
        <p:spPr>
          <a:xfrm>
            <a:off x="847800" y="1722232"/>
            <a:ext cx="8776592" cy="5091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#List names of vertex attributes</a:t>
            </a:r>
          </a:p>
          <a:p>
            <a:r>
              <a:rPr lang="en-US" dirty="0" err="1"/>
              <a:t>vertex_attr_names</a:t>
            </a:r>
            <a:r>
              <a:rPr lang="en-US" dirty="0"/>
              <a:t>(hp)</a:t>
            </a:r>
            <a:endParaRPr lang="it-IT" i="1" dirty="0"/>
          </a:p>
          <a:p>
            <a:r>
              <a:rPr lang="it-IT" dirty="0"/>
              <a:t>V(hp)$name</a:t>
            </a:r>
            <a:r>
              <a:rPr lang="en-US" dirty="0"/>
              <a:t> </a:t>
            </a:r>
          </a:p>
          <a:p>
            <a:r>
              <a:rPr lang="en-US" dirty="0"/>
              <a:t>V(hp)$soul &lt;- c("hero", "hero", "hero", "villain", "hero", "villain", "villain")</a:t>
            </a:r>
          </a:p>
          <a:p>
            <a:endParaRPr lang="en-US" dirty="0"/>
          </a:p>
          <a:p>
            <a:r>
              <a:rPr lang="en-US" dirty="0"/>
              <a:t>#List names of links attributes</a:t>
            </a:r>
          </a:p>
          <a:p>
            <a:r>
              <a:rPr lang="en-US" dirty="0" err="1"/>
              <a:t>edge_attr_names</a:t>
            </a:r>
            <a:r>
              <a:rPr lang="en-US" dirty="0"/>
              <a:t>(hp) #0</a:t>
            </a:r>
          </a:p>
          <a:p>
            <a:r>
              <a:rPr lang="en-US" dirty="0"/>
              <a:t>E(hp)$type &lt;- "friendship"</a:t>
            </a:r>
          </a:p>
          <a:p>
            <a:r>
              <a:rPr lang="en-US" dirty="0"/>
              <a:t>E(hp)$weight &lt;- 10 </a:t>
            </a:r>
          </a:p>
          <a:p>
            <a:endParaRPr lang="en-US" dirty="0"/>
          </a:p>
          <a:p>
            <a:r>
              <a:rPr lang="en-US" dirty="0"/>
              <a:t>#Examine attributes</a:t>
            </a:r>
          </a:p>
          <a:p>
            <a:r>
              <a:rPr lang="en-US" dirty="0" err="1"/>
              <a:t>edge_attr</a:t>
            </a:r>
            <a:r>
              <a:rPr lang="en-US" dirty="0"/>
              <a:t>(hp)</a:t>
            </a:r>
          </a:p>
          <a:p>
            <a:r>
              <a:rPr lang="it-IT" dirty="0" err="1"/>
              <a:t>vertex_attr</a:t>
            </a:r>
            <a:r>
              <a:rPr lang="it-IT" dirty="0"/>
              <a:t>(hp)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a network from scratch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67656DE-F902-0375-19C8-BADB21468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1005113"/>
            <a:ext cx="8353325" cy="543295"/>
          </a:xfrm>
        </p:spPr>
        <p:txBody>
          <a:bodyPr/>
          <a:lstStyle/>
          <a:p>
            <a:r>
              <a:rPr lang="en-US" dirty="0"/>
              <a:t>Plot according to node attribute </a:t>
            </a:r>
            <a:r>
              <a:rPr lang="en-US" i="1" dirty="0"/>
              <a:t>soul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8407BD32-CD12-69EC-F452-CF6DF7EFABF8}"/>
              </a:ext>
            </a:extLst>
          </p:cNvPr>
          <p:cNvSpPr txBox="1">
            <a:spLocks/>
          </p:cNvSpPr>
          <p:nvPr/>
        </p:nvSpPr>
        <p:spPr>
          <a:xfrm>
            <a:off x="847800" y="1722232"/>
            <a:ext cx="7984504" cy="1620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plot(hp, </a:t>
            </a:r>
            <a:r>
              <a:rPr lang="en-US" dirty="0" err="1"/>
              <a:t>vertex.label.color</a:t>
            </a:r>
            <a:r>
              <a:rPr lang="en-US" dirty="0"/>
              <a:t>="black", </a:t>
            </a:r>
            <a:r>
              <a:rPr lang="en-US" dirty="0" err="1"/>
              <a:t>vertex.label.dist</a:t>
            </a:r>
            <a:r>
              <a:rPr lang="en-US" dirty="0"/>
              <a:t>=2,</a:t>
            </a:r>
          </a:p>
          <a:p>
            <a:r>
              <a:rPr lang="en-US" dirty="0" err="1"/>
              <a:t>vertex.color</a:t>
            </a:r>
            <a:r>
              <a:rPr lang="en-US" dirty="0"/>
              <a:t>=</a:t>
            </a:r>
          </a:p>
          <a:p>
            <a:r>
              <a:rPr lang="en-US" dirty="0"/>
              <a:t>c("pink","</a:t>
            </a:r>
            <a:r>
              <a:rPr lang="en-US" dirty="0" err="1"/>
              <a:t>skyblue</a:t>
            </a:r>
            <a:r>
              <a:rPr lang="en-US" dirty="0"/>
              <a:t>")[1+(V(hp)$soul=="hero")])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6C8100-68D4-1328-D12D-8CD9C652B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t="4133" r="13674" b="13232"/>
          <a:stretch/>
        </p:blipFill>
        <p:spPr>
          <a:xfrm>
            <a:off x="8523352" y="694897"/>
            <a:ext cx="3672408" cy="3733831"/>
          </a:xfrm>
          <a:prstGeom prst="rect">
            <a:avLst/>
          </a:prstGeom>
        </p:spPr>
      </p:pic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3E4F084A-37AC-4DC6-53A3-129FDBB9D578}"/>
              </a:ext>
            </a:extLst>
          </p:cNvPr>
          <p:cNvSpPr txBox="1">
            <a:spLocks/>
          </p:cNvSpPr>
          <p:nvPr/>
        </p:nvSpPr>
        <p:spPr>
          <a:xfrm>
            <a:off x="335360" y="38854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Simplify the network</a:t>
            </a:r>
            <a:endParaRPr lang="en-US" i="1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4FE9D43E-6CC4-A0C7-FEB0-35D84526EAD1}"/>
              </a:ext>
            </a:extLst>
          </p:cNvPr>
          <p:cNvSpPr txBox="1">
            <a:spLocks/>
          </p:cNvSpPr>
          <p:nvPr/>
        </p:nvSpPr>
        <p:spPr>
          <a:xfrm>
            <a:off x="848198" y="4602552"/>
            <a:ext cx="6544344" cy="1994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hps</a:t>
            </a:r>
            <a:r>
              <a:rPr lang="en-US" dirty="0"/>
              <a:t> &lt;- simplify(hp, </a:t>
            </a:r>
            <a:r>
              <a:rPr lang="en-US" dirty="0" err="1"/>
              <a:t>remove.multiple</a:t>
            </a:r>
            <a:r>
              <a:rPr lang="en-US" dirty="0"/>
              <a:t> = T, </a:t>
            </a:r>
            <a:r>
              <a:rPr lang="en-US" dirty="0" err="1"/>
              <a:t>edge.attr.comb</a:t>
            </a:r>
            <a:r>
              <a:rPr lang="en-US" dirty="0"/>
              <a:t>=c(weight="sum", type="ignore"))</a:t>
            </a:r>
          </a:p>
          <a:p>
            <a:r>
              <a:rPr lang="en-US" dirty="0"/>
              <a:t>E(</a:t>
            </a:r>
            <a:r>
              <a:rPr lang="en-US" dirty="0" err="1"/>
              <a:t>hps</a:t>
            </a:r>
            <a:r>
              <a:rPr lang="en-US" dirty="0"/>
              <a:t>)$weight</a:t>
            </a:r>
          </a:p>
          <a:p>
            <a:r>
              <a:rPr lang="en-US" dirty="0"/>
              <a:t>plot(</a:t>
            </a:r>
            <a:r>
              <a:rPr lang="en-US" dirty="0" err="1"/>
              <a:t>hps</a:t>
            </a:r>
            <a:r>
              <a:rPr lang="en-US" dirty="0"/>
              <a:t>, </a:t>
            </a:r>
            <a:r>
              <a:rPr lang="en-US" dirty="0" err="1"/>
              <a:t>vertex.label.dist</a:t>
            </a:r>
            <a:r>
              <a:rPr lang="en-US" dirty="0"/>
              <a:t>=2)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AC82B7-D5DA-63AE-9054-AEF418EDE98F}"/>
              </a:ext>
            </a:extLst>
          </p:cNvPr>
          <p:cNvSpPr txBox="1"/>
          <p:nvPr/>
        </p:nvSpPr>
        <p:spPr>
          <a:xfrm>
            <a:off x="8132798" y="4971139"/>
            <a:ext cx="28729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Simple network</a:t>
            </a:r>
            <a:r>
              <a:rPr lang="en-US" sz="2000" dirty="0">
                <a:latin typeface="Century Gothic" panose="020B0502020202020204" pitchFamily="34" charset="0"/>
              </a:rPr>
              <a:t>: 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no multiple edges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no self-loops</a:t>
            </a:r>
          </a:p>
        </p:txBody>
      </p:sp>
    </p:spTree>
    <p:extLst>
      <p:ext uri="{BB962C8B-B14F-4D97-AF65-F5344CB8AC3E}">
        <p14:creationId xmlns:p14="http://schemas.microsoft.com/office/powerpoint/2010/main" val="87873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760E8C89-82F8-32BC-5F62-B0460C73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86" y="1432811"/>
            <a:ext cx="2232248" cy="2186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7EAF038-2ED1-2EF4-FC27-198B8CC01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55" y="832556"/>
            <a:ext cx="3500937" cy="266845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98D1C3A-95FB-F374-1D1E-53F48F7F7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02" y="1774688"/>
            <a:ext cx="3687338" cy="2405988"/>
          </a:xfrm>
          <a:prstGeom prst="rect">
            <a:avLst/>
          </a:prstGeom>
        </p:spPr>
      </p:pic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7290C0FA-C4B9-ADC6-6463-C47C17AB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b="1" dirty="0"/>
              <a:t>Networks are </a:t>
            </a:r>
            <a:r>
              <a:rPr lang="it-IT" b="1" dirty="0" err="1"/>
              <a:t>everywhere</a:t>
            </a:r>
            <a:r>
              <a:rPr lang="it-IT" b="1" dirty="0"/>
              <a:t>!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44A474B-FDDB-4118-1935-0AF1D1BDA389}"/>
              </a:ext>
            </a:extLst>
          </p:cNvPr>
          <p:cNvSpPr txBox="1">
            <a:spLocks/>
          </p:cNvSpPr>
          <p:nvPr/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b="1" kern="120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 to Networks</a:t>
            </a:r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98D7C7-87F5-72F6-D0AF-82CB502D4088}"/>
              </a:ext>
            </a:extLst>
          </p:cNvPr>
          <p:cNvSpPr txBox="1"/>
          <p:nvPr/>
        </p:nvSpPr>
        <p:spPr>
          <a:xfrm>
            <a:off x="5296718" y="112474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Social networks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2D5CC62-5BD3-2A71-1032-896B0188A067}"/>
              </a:ext>
            </a:extLst>
          </p:cNvPr>
          <p:cNvSpPr txBox="1"/>
          <p:nvPr/>
        </p:nvSpPr>
        <p:spPr>
          <a:xfrm>
            <a:off x="8866090" y="440322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Transportation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41A2CE-5D37-E5D2-F444-70DB0F839603}"/>
              </a:ext>
            </a:extLst>
          </p:cNvPr>
          <p:cNvSpPr txBox="1"/>
          <p:nvPr/>
        </p:nvSpPr>
        <p:spPr>
          <a:xfrm>
            <a:off x="737065" y="1595074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WWW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11B555-7EB6-9276-707C-2C3A80E23B39}"/>
              </a:ext>
            </a:extLst>
          </p:cNvPr>
          <p:cNvSpPr txBox="1"/>
          <p:nvPr/>
        </p:nvSpPr>
        <p:spPr>
          <a:xfrm>
            <a:off x="5145508" y="3631077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Century Gothic" panose="020B0502020202020204" pitchFamily="34" charset="0"/>
              </a:rPr>
              <a:t>Network of Facebook users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56D7B8E-ED1E-E5A0-F94B-400CB5CED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611" y="4149080"/>
            <a:ext cx="5217273" cy="223917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A9447DB-C965-CB7F-3E73-B2820B162F05}"/>
              </a:ext>
            </a:extLst>
          </p:cNvPr>
          <p:cNvSpPr txBox="1"/>
          <p:nvPr/>
        </p:nvSpPr>
        <p:spPr>
          <a:xfrm>
            <a:off x="6728958" y="6346784"/>
            <a:ext cx="199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latin typeface="Century Gothic" panose="020B0502020202020204" pitchFamily="34" charset="0"/>
              </a:rPr>
              <a:t>Food web of species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D3AF44-4531-7701-180B-8C93D1841779}"/>
              </a:ext>
            </a:extLst>
          </p:cNvPr>
          <p:cNvSpPr txBox="1"/>
          <p:nvPr/>
        </p:nvSpPr>
        <p:spPr>
          <a:xfrm>
            <a:off x="699311" y="3201270"/>
            <a:ext cx="14061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Century Gothic" panose="020B0502020202020204" pitchFamily="34" charset="0"/>
              </a:rPr>
              <a:t>Portion of </a:t>
            </a:r>
          </a:p>
          <a:p>
            <a:pPr algn="l"/>
            <a:r>
              <a:rPr lang="en-US" sz="1400">
                <a:latin typeface="Century Gothic" panose="020B0502020202020204" pitchFamily="34" charset="0"/>
              </a:rPr>
              <a:t>Wikipedia info</a:t>
            </a:r>
          </a:p>
          <a:p>
            <a:pPr algn="l"/>
            <a:r>
              <a:rPr lang="en-US" sz="1400">
                <a:latin typeface="Century Gothic" panose="020B0502020202020204" pitchFamily="34" charset="0"/>
              </a:rPr>
              <a:t>Network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6E51CA0-291F-5CDA-98B8-BC470D9B08C7}"/>
              </a:ext>
            </a:extLst>
          </p:cNvPr>
          <p:cNvSpPr txBox="1"/>
          <p:nvPr/>
        </p:nvSpPr>
        <p:spPr>
          <a:xfrm>
            <a:off x="8571939" y="3625279"/>
            <a:ext cx="2786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Century Gothic" panose="020B0502020202020204" pitchFamily="34" charset="0"/>
              </a:rPr>
              <a:t>US air transportation network 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270C588-55AA-2167-62CD-79200F10C67B}"/>
              </a:ext>
            </a:extLst>
          </p:cNvPr>
          <p:cNvSpPr txBox="1"/>
          <p:nvPr/>
        </p:nvSpPr>
        <p:spPr>
          <a:xfrm>
            <a:off x="1030746" y="4792077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Biological networks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6A2533-9E9E-59ED-3233-41FCE5D9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520" y="4111308"/>
            <a:ext cx="1514968" cy="1981988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E1184D9-24FD-FEB9-2ADC-9F5988C6D296}"/>
              </a:ext>
            </a:extLst>
          </p:cNvPr>
          <p:cNvSpPr txBox="1"/>
          <p:nvPr/>
        </p:nvSpPr>
        <p:spPr>
          <a:xfrm>
            <a:off x="2567608" y="6329066"/>
            <a:ext cx="2310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Protein interaction network of yeast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8B6785-EB20-6B9F-69F6-90B569BBA304}"/>
              </a:ext>
            </a:extLst>
          </p:cNvPr>
          <p:cNvSpPr txBox="1"/>
          <p:nvPr/>
        </p:nvSpPr>
        <p:spPr>
          <a:xfrm>
            <a:off x="4418326" y="6330603"/>
            <a:ext cx="24558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Neural network of the </a:t>
            </a:r>
            <a:r>
              <a:rPr lang="en-US" sz="1400" err="1">
                <a:latin typeface="Century Gothic" panose="020B0502020202020204" pitchFamily="34" charset="0"/>
              </a:rPr>
              <a:t>Caernorhabditis</a:t>
            </a:r>
            <a:r>
              <a:rPr lang="en-US" sz="1400">
                <a:latin typeface="Century Gothic" panose="020B0502020202020204" pitchFamily="34" charset="0"/>
              </a:rPr>
              <a:t> elegans</a:t>
            </a:r>
          </a:p>
          <a:p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605AAFE-4D7D-132E-7383-601371F57FB9}"/>
              </a:ext>
            </a:extLst>
          </p:cNvPr>
          <p:cNvSpPr txBox="1"/>
          <p:nvPr/>
        </p:nvSpPr>
        <p:spPr>
          <a:xfrm>
            <a:off x="10488488" y="4407205"/>
            <a:ext cx="15149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entury Gothic" panose="020B0502020202020204" pitchFamily="34" charset="0"/>
              </a:rPr>
              <a:t>A First Course in Network Science by F. </a:t>
            </a:r>
            <a:r>
              <a:rPr lang="en-US" sz="1000" dirty="0" err="1">
                <a:latin typeface="Century Gothic" panose="020B0502020202020204" pitchFamily="34" charset="0"/>
              </a:rPr>
              <a:t>Menczer</a:t>
            </a:r>
            <a:r>
              <a:rPr lang="en-US" sz="1000" dirty="0">
                <a:latin typeface="Century Gothic" panose="020B0502020202020204" pitchFamily="34" charset="0"/>
              </a:rPr>
              <a:t>, S. Fortunato &amp; C.A. Davis. Cambridge University Press, 2020</a:t>
            </a:r>
          </a:p>
          <a:p>
            <a:pPr algn="l"/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84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Regulatory Networks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5DB78EA-8F79-B730-22DE-E31197B45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976837"/>
          </a:xfrm>
        </p:spPr>
        <p:txBody>
          <a:bodyPr/>
          <a:lstStyle/>
          <a:p>
            <a:r>
              <a:rPr lang="en-US" dirty="0"/>
              <a:t>GRNs model the </a:t>
            </a:r>
            <a:r>
              <a:rPr lang="en-US" dirty="0" err="1"/>
              <a:t>i</a:t>
            </a:r>
            <a:r>
              <a:rPr lang="it-IT" dirty="0" err="1"/>
              <a:t>nteractions</a:t>
            </a:r>
            <a:r>
              <a:rPr lang="it-IT" dirty="0"/>
              <a:t> </a:t>
            </a:r>
            <a:r>
              <a:rPr lang="it-IT" dirty="0" err="1"/>
              <a:t>behind</a:t>
            </a:r>
            <a:r>
              <a:rPr lang="it-IT" dirty="0"/>
              <a:t> </a:t>
            </a:r>
            <a:r>
              <a:rPr lang="it-IT" dirty="0" err="1"/>
              <a:t>transcriptional</a:t>
            </a:r>
            <a:r>
              <a:rPr lang="it-IT" dirty="0"/>
              <a:t> </a:t>
            </a:r>
            <a:r>
              <a:rPr lang="it-IT" dirty="0" err="1"/>
              <a:t>regulation</a:t>
            </a:r>
            <a:r>
              <a:rPr lang="it-IT" dirty="0"/>
              <a:t> of gene </a:t>
            </a:r>
            <a:r>
              <a:rPr lang="it-IT" dirty="0" err="1"/>
              <a:t>expression</a:t>
            </a:r>
            <a:endParaRPr lang="it-IT" dirty="0"/>
          </a:p>
          <a:p>
            <a:r>
              <a:rPr lang="it-IT" dirty="0"/>
              <a:t>The </a:t>
            </a:r>
            <a:r>
              <a:rPr lang="it-IT" b="1" dirty="0" err="1"/>
              <a:t>purpose</a:t>
            </a:r>
            <a:r>
              <a:rPr lang="it-IT" dirty="0"/>
              <a:t> of the reverse engineering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infer</a:t>
            </a:r>
            <a:r>
              <a:rPr lang="it-IT" dirty="0"/>
              <a:t> the </a:t>
            </a:r>
            <a:r>
              <a:rPr lang="it-IT" dirty="0" err="1"/>
              <a:t>regulation</a:t>
            </a:r>
            <a:r>
              <a:rPr lang="it-IT" dirty="0"/>
              <a:t> network of the </a:t>
            </a:r>
            <a:r>
              <a:rPr lang="it-IT" dirty="0" err="1"/>
              <a:t>biological</a:t>
            </a:r>
            <a:r>
              <a:rPr lang="it-IT" dirty="0"/>
              <a:t> system from </a:t>
            </a:r>
            <a:r>
              <a:rPr lang="it-IT" dirty="0" err="1"/>
              <a:t>biological</a:t>
            </a:r>
            <a:r>
              <a:rPr lang="it-IT" dirty="0"/>
              <a:t> data</a:t>
            </a:r>
          </a:p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b="1" dirty="0"/>
              <a:t>Reverse-engineering </a:t>
            </a:r>
            <a:r>
              <a:rPr lang="it-IT" b="1" dirty="0" err="1"/>
              <a:t>methods</a:t>
            </a:r>
            <a:r>
              <a:rPr lang="it-IT" dirty="0"/>
              <a:t>: </a:t>
            </a:r>
            <a:r>
              <a:rPr lang="it-IT" dirty="0" err="1"/>
              <a:t>coexpression-based</a:t>
            </a:r>
            <a:r>
              <a:rPr lang="it-IT" dirty="0"/>
              <a:t>, </a:t>
            </a:r>
            <a:r>
              <a:rPr lang="it-IT" dirty="0" err="1"/>
              <a:t>motif-based</a:t>
            </a:r>
            <a:r>
              <a:rPr lang="it-IT" dirty="0"/>
              <a:t>, </a:t>
            </a:r>
            <a:r>
              <a:rPr lang="it-IT" dirty="0" err="1"/>
              <a:t>ChiP-Seq-based</a:t>
            </a:r>
            <a:r>
              <a:rPr lang="it-IT" dirty="0"/>
              <a:t>, </a:t>
            </a:r>
            <a:r>
              <a:rPr lang="it-IT" dirty="0" err="1"/>
              <a:t>orthology-based</a:t>
            </a:r>
            <a:r>
              <a:rPr lang="it-IT" dirty="0"/>
              <a:t>,...</a:t>
            </a:r>
          </a:p>
          <a:p>
            <a:r>
              <a:rPr lang="it-IT" dirty="0" err="1"/>
              <a:t>Coexpression-based</a:t>
            </a:r>
            <a:r>
              <a:rPr lang="it-IT" dirty="0"/>
              <a:t> GRN by </a:t>
            </a:r>
            <a:r>
              <a:rPr lang="it-IT" dirty="0" err="1"/>
              <a:t>correlation</a:t>
            </a:r>
            <a:r>
              <a:rPr lang="it-IT" dirty="0"/>
              <a:t> (e.g., Pearson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Coefficient</a:t>
            </a:r>
            <a:r>
              <a:rPr lang="it-IT" dirty="0"/>
              <a:t>)</a:t>
            </a:r>
            <a:endParaRPr lang="en-US" dirty="0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93F1290-222F-5FCD-75B0-27240AA9ADAC}"/>
              </a:ext>
            </a:extLst>
          </p:cNvPr>
          <p:cNvGrpSpPr/>
          <p:nvPr/>
        </p:nvGrpSpPr>
        <p:grpSpPr>
          <a:xfrm>
            <a:off x="1766207" y="4054288"/>
            <a:ext cx="8002201" cy="2831096"/>
            <a:chOff x="357584" y="669342"/>
            <a:chExt cx="9439428" cy="3035496"/>
          </a:xfrm>
        </p:grpSpPr>
        <p:pic>
          <p:nvPicPr>
            <p:cNvPr id="14" name="Picture 149" descr="microarray_2col">
              <a:extLst>
                <a:ext uri="{FF2B5EF4-FFF2-40B4-BE49-F238E27FC236}">
                  <a16:creationId xmlns:a16="http://schemas.microsoft.com/office/drawing/2014/main" id="{9BE9F563-976F-F604-C008-F40A34A59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37300" y="1587629"/>
              <a:ext cx="570264" cy="426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0" descr="microarray_2col">
              <a:extLst>
                <a:ext uri="{FF2B5EF4-FFF2-40B4-BE49-F238E27FC236}">
                  <a16:creationId xmlns:a16="http://schemas.microsoft.com/office/drawing/2014/main" id="{C740C8AD-5A9A-8A27-3B8A-0F0F9B428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29662" y="1587837"/>
              <a:ext cx="567488" cy="429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1" descr="microarray_2col">
              <a:extLst>
                <a:ext uri="{FF2B5EF4-FFF2-40B4-BE49-F238E27FC236}">
                  <a16:creationId xmlns:a16="http://schemas.microsoft.com/office/drawing/2014/main" id="{2F0D2EE2-5179-D865-D3A7-E39E01C9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14390" y="1587629"/>
              <a:ext cx="570264" cy="426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52" descr="microarray_2col">
              <a:extLst>
                <a:ext uri="{FF2B5EF4-FFF2-40B4-BE49-F238E27FC236}">
                  <a16:creationId xmlns:a16="http://schemas.microsoft.com/office/drawing/2014/main" id="{F1BB6E44-1A8E-74EB-B2B4-840DE117F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22026" y="1587837"/>
              <a:ext cx="567488" cy="429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89A4A83D-0FC2-DA7E-51C7-52B29FF8D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9463" y="2483604"/>
              <a:ext cx="2140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5608B496-A9D1-EF38-FE87-0BC0EB5E6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584" y="2554114"/>
              <a:ext cx="3727043" cy="395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Gene </a:t>
              </a:r>
              <a:r>
                <a:rPr kumimoji="0" lang="it-IT" sz="180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Regulatory</a:t>
              </a:r>
              <a:r>
                <a:rPr kumimoji="0" lang="it-IT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Network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84C40C23-D418-BB55-D4D7-E7AA0E92D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2765" y="2996952"/>
              <a:ext cx="274847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Network Reverse Engineering</a:t>
              </a:r>
            </a:p>
          </p:txBody>
        </p:sp>
        <p:pic>
          <p:nvPicPr>
            <p:cNvPr id="21" name="Picture 156">
              <a:extLst>
                <a:ext uri="{FF2B5EF4-FFF2-40B4-BE49-F238E27FC236}">
                  <a16:creationId xmlns:a16="http://schemas.microsoft.com/office/drawing/2014/main" id="{5035E82E-756E-C0B8-F5EF-998C3470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4920" y="809868"/>
              <a:ext cx="2034539" cy="1255958"/>
            </a:xfrm>
            <a:prstGeom prst="rect">
              <a:avLst/>
            </a:prstGeom>
          </p:spPr>
        </p:pic>
        <p:grpSp>
          <p:nvGrpSpPr>
            <p:cNvPr id="22" name="Group 157">
              <a:extLst>
                <a:ext uri="{FF2B5EF4-FFF2-40B4-BE49-F238E27FC236}">
                  <a16:creationId xmlns:a16="http://schemas.microsoft.com/office/drawing/2014/main" id="{70D53E9C-339A-9A11-A1A8-9FA48957EDD5}"/>
                </a:ext>
              </a:extLst>
            </p:cNvPr>
            <p:cNvGrpSpPr/>
            <p:nvPr/>
          </p:nvGrpSpPr>
          <p:grpSpPr>
            <a:xfrm>
              <a:off x="7070828" y="993263"/>
              <a:ext cx="2726184" cy="523220"/>
              <a:chOff x="3829050" y="4262245"/>
              <a:chExt cx="1904152" cy="523220"/>
            </a:xfrm>
          </p:grpSpPr>
          <p:pic>
            <p:nvPicPr>
              <p:cNvPr id="23" name="Graphic 209">
                <a:extLst>
                  <a:ext uri="{FF2B5EF4-FFF2-40B4-BE49-F238E27FC236}">
                    <a16:creationId xmlns:a16="http://schemas.microsoft.com/office/drawing/2014/main" id="{393CEDDD-E049-95D8-C35B-233DA4E7F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29050" y="4410521"/>
                <a:ext cx="678617" cy="374944"/>
              </a:xfrm>
              <a:prstGeom prst="rect">
                <a:avLst/>
              </a:prstGeom>
            </p:spPr>
          </p:pic>
          <p:pic>
            <p:nvPicPr>
              <p:cNvPr id="24" name="Graphic 210">
                <a:extLst>
                  <a:ext uri="{FF2B5EF4-FFF2-40B4-BE49-F238E27FC236}">
                    <a16:creationId xmlns:a16="http://schemas.microsoft.com/office/drawing/2014/main" id="{28D77611-5967-5FD4-6615-1AB46A51F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504860" y="4402865"/>
                <a:ext cx="498872" cy="374944"/>
              </a:xfrm>
              <a:prstGeom prst="rect">
                <a:avLst/>
              </a:prstGeom>
            </p:spPr>
          </p:pic>
          <p:pic>
            <p:nvPicPr>
              <p:cNvPr id="25" name="Graphic 211">
                <a:extLst>
                  <a:ext uri="{FF2B5EF4-FFF2-40B4-BE49-F238E27FC236}">
                    <a16:creationId xmlns:a16="http://schemas.microsoft.com/office/drawing/2014/main" id="{8863F0A6-284C-E6E1-1979-75ED79BC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045788" y="4512504"/>
                <a:ext cx="340994" cy="265304"/>
              </a:xfrm>
              <a:prstGeom prst="rect">
                <a:avLst/>
              </a:prstGeom>
            </p:spPr>
          </p:pic>
          <p:pic>
            <p:nvPicPr>
              <p:cNvPr id="26" name="Graphic 212">
                <a:extLst>
                  <a:ext uri="{FF2B5EF4-FFF2-40B4-BE49-F238E27FC236}">
                    <a16:creationId xmlns:a16="http://schemas.microsoft.com/office/drawing/2014/main" id="{C8FA86A6-E4F5-3CF4-058A-A76154E47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92208" y="4262245"/>
                <a:ext cx="340994" cy="523220"/>
              </a:xfrm>
              <a:prstGeom prst="rect">
                <a:avLst/>
              </a:prstGeom>
            </p:spPr>
          </p:pic>
        </p:grpSp>
        <p:pic>
          <p:nvPicPr>
            <p:cNvPr id="27" name="Picture 158">
              <a:extLst>
                <a:ext uri="{FF2B5EF4-FFF2-40B4-BE49-F238E27FC236}">
                  <a16:creationId xmlns:a16="http://schemas.microsoft.com/office/drawing/2014/main" id="{66EBE093-D00E-939F-1112-7E3C07F8F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37300" y="2148007"/>
              <a:ext cx="2647353" cy="332999"/>
            </a:xfrm>
            <a:prstGeom prst="rect">
              <a:avLst/>
            </a:prstGeom>
          </p:spPr>
        </p:pic>
        <p:pic>
          <p:nvPicPr>
            <p:cNvPr id="28" name="Picture 4" descr="Image result for gears">
              <a:extLst>
                <a:ext uri="{FF2B5EF4-FFF2-40B4-BE49-F238E27FC236}">
                  <a16:creationId xmlns:a16="http://schemas.microsoft.com/office/drawing/2014/main" id="{32B56257-ED70-8321-8157-69C2545CF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713" y="2276872"/>
              <a:ext cx="1235225" cy="703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row: Right 160">
              <a:extLst>
                <a:ext uri="{FF2B5EF4-FFF2-40B4-BE49-F238E27FC236}">
                  <a16:creationId xmlns:a16="http://schemas.microsoft.com/office/drawing/2014/main" id="{8D091CCB-17FD-406F-ABD9-C36310E07E15}"/>
                </a:ext>
              </a:extLst>
            </p:cNvPr>
            <p:cNvSpPr/>
            <p:nvPr/>
          </p:nvSpPr>
          <p:spPr>
            <a:xfrm>
              <a:off x="3609256" y="1997436"/>
              <a:ext cx="3403168" cy="246631"/>
            </a:xfrm>
            <a:prstGeom prst="rightArrow">
              <a:avLst/>
            </a:prstGeom>
            <a:solidFill>
              <a:srgbClr val="A5A5A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Arrow: Bent 161">
              <a:extLst>
                <a:ext uri="{FF2B5EF4-FFF2-40B4-BE49-F238E27FC236}">
                  <a16:creationId xmlns:a16="http://schemas.microsoft.com/office/drawing/2014/main" id="{6CD51515-0D17-D07E-8CE6-4D522B47D16E}"/>
                </a:ext>
              </a:extLst>
            </p:cNvPr>
            <p:cNvSpPr/>
            <p:nvPr/>
          </p:nvSpPr>
          <p:spPr>
            <a:xfrm rot="16200000">
              <a:off x="2844637" y="2082584"/>
              <a:ext cx="464786" cy="2149507"/>
            </a:xfrm>
            <a:prstGeom prst="bentArrow">
              <a:avLst/>
            </a:prstGeom>
            <a:solidFill>
              <a:srgbClr val="A5A5A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Arrow: Bent 162">
              <a:extLst>
                <a:ext uri="{FF2B5EF4-FFF2-40B4-BE49-F238E27FC236}">
                  <a16:creationId xmlns:a16="http://schemas.microsoft.com/office/drawing/2014/main" id="{A0B3174B-9AC7-44FF-5674-853618D3EE9A}"/>
                </a:ext>
              </a:extLst>
            </p:cNvPr>
            <p:cNvSpPr/>
            <p:nvPr/>
          </p:nvSpPr>
          <p:spPr>
            <a:xfrm rot="10800000">
              <a:off x="6738962" y="2845844"/>
              <a:ext cx="1734772" cy="614243"/>
            </a:xfrm>
            <a:prstGeom prst="bentArrow">
              <a:avLst>
                <a:gd name="adj1" fmla="val 21963"/>
                <a:gd name="adj2" fmla="val 20360"/>
                <a:gd name="adj3" fmla="val 25000"/>
                <a:gd name="adj4" fmla="val 43750"/>
              </a:avLst>
            </a:prstGeom>
            <a:solidFill>
              <a:srgbClr val="A5A5A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2" name="Picture 2" descr="Figure 4">
              <a:extLst>
                <a:ext uri="{FF2B5EF4-FFF2-40B4-BE49-F238E27FC236}">
                  <a16:creationId xmlns:a16="http://schemas.microsoft.com/office/drawing/2014/main" id="{6E877019-7D43-5078-11EC-FC21892ECE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367"/>
            <a:stretch/>
          </p:blipFill>
          <p:spPr bwMode="auto">
            <a:xfrm>
              <a:off x="1216867" y="669342"/>
              <a:ext cx="1906429" cy="1909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284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EC397D-A31C-23E4-CBFB-A557FF99D3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Built and plot this network from scratch </a:t>
            </a:r>
            <a:r>
              <a:rPr lang="en-US" dirty="0"/>
              <a:t>using the genes most correlated with the transcription factor </a:t>
            </a:r>
            <a:r>
              <a:rPr lang="en-US" b="1" dirty="0"/>
              <a:t>JUN </a:t>
            </a:r>
            <a:r>
              <a:rPr lang="en-US" dirty="0"/>
              <a:t>obtained from the gene expression matrix of</a:t>
            </a:r>
            <a:r>
              <a:rPr lang="en-US" b="1" dirty="0"/>
              <a:t> </a:t>
            </a:r>
            <a:r>
              <a:rPr lang="en-US" dirty="0"/>
              <a:t>GTEX Muscle dataset: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hlinkClick r:id="rId2"/>
              </a:rPr>
              <a:t>https://www.dropbox.com/s/ia16i94z3v3h9x9/genes_corr2JUN.txt?dl=0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FEE1C4A-F2D7-16BA-255F-6264CEABA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C9A9F301-B986-E2FF-CB74-2B6837881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98" t="7475" r="14234" b="13919"/>
          <a:stretch/>
        </p:blipFill>
        <p:spPr>
          <a:xfrm>
            <a:off x="3503712" y="2558777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717BC-85BF-041C-1D3B-00DBC939A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681704-9FAE-46D0-9842-DB972D5EC1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124744"/>
            <a:ext cx="10729191" cy="4680744"/>
          </a:xfrm>
        </p:spPr>
        <p:txBody>
          <a:bodyPr/>
          <a:lstStyle/>
          <a:p>
            <a:r>
              <a:rPr lang="en-US" dirty="0" err="1"/>
              <a:t>corr_genes</a:t>
            </a:r>
            <a:r>
              <a:rPr lang="en-US" dirty="0"/>
              <a:t> &lt;- c("ARHGEF2", "MOV10", "PLK3", "NECAP2", "TNFRSF14", "NAV1", "GBAP1", "PPOX", "CROCCP3", "TMEM200B", "PERM1", "TPM3" , "TBX15" , "TMEM201",  "SYNC", "DCAF6", "FABP3", "C1orf21", "MYOM3", "DHCR24")</a:t>
            </a:r>
          </a:p>
          <a:p>
            <a:endParaRPr lang="en-US" dirty="0"/>
          </a:p>
          <a:p>
            <a:r>
              <a:rPr lang="en-US" dirty="0" err="1"/>
              <a:t>st</a:t>
            </a:r>
            <a:r>
              <a:rPr lang="en-US" dirty="0"/>
              <a:t> &lt;- </a:t>
            </a:r>
            <a:r>
              <a:rPr lang="en-US" dirty="0" err="1"/>
              <a:t>make_star</a:t>
            </a:r>
            <a:r>
              <a:rPr lang="en-US" dirty="0"/>
              <a:t>(21, mode="undirected", center = 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V(</a:t>
            </a:r>
            <a:r>
              <a:rPr lang="en-US" dirty="0" err="1"/>
              <a:t>st</a:t>
            </a:r>
            <a:r>
              <a:rPr lang="en-US" dirty="0"/>
              <a:t>)$name &lt;- c("JUN", </a:t>
            </a:r>
            <a:r>
              <a:rPr lang="en-US" dirty="0" err="1"/>
              <a:t>corr_genes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st</a:t>
            </a:r>
            <a:r>
              <a:rPr lang="en-US" dirty="0"/>
              <a:t>, </a:t>
            </a:r>
            <a:r>
              <a:rPr lang="en-US" dirty="0" err="1"/>
              <a:t>vertex.size</a:t>
            </a:r>
            <a:r>
              <a:rPr lang="en-US" dirty="0"/>
              <a:t>=10, </a:t>
            </a:r>
            <a:r>
              <a:rPr lang="en-US" dirty="0" err="1"/>
              <a:t>vertex.color</a:t>
            </a:r>
            <a:r>
              <a:rPr lang="en-US" dirty="0"/>
              <a:t>=c( "yellow1", rep("indianred2",10), rep("royalblue2",10)), </a:t>
            </a:r>
            <a:r>
              <a:rPr lang="en-US" dirty="0" err="1"/>
              <a:t>vertex.label.color</a:t>
            </a:r>
            <a:r>
              <a:rPr lang="en-US" dirty="0"/>
              <a:t>="black", </a:t>
            </a:r>
            <a:r>
              <a:rPr lang="en-US" dirty="0" err="1"/>
              <a:t>vertex.label.dist</a:t>
            </a:r>
            <a:r>
              <a:rPr lang="en-US" dirty="0"/>
              <a:t>=2)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3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po 40">
            <a:extLst>
              <a:ext uri="{FF2B5EF4-FFF2-40B4-BE49-F238E27FC236}">
                <a16:creationId xmlns:a16="http://schemas.microsoft.com/office/drawing/2014/main" id="{AF667BDA-42B7-CBC1-E9C8-126426B66653}"/>
              </a:ext>
            </a:extLst>
          </p:cNvPr>
          <p:cNvGrpSpPr/>
          <p:nvPr/>
        </p:nvGrpSpPr>
        <p:grpSpPr>
          <a:xfrm>
            <a:off x="1775520" y="2122264"/>
            <a:ext cx="8484736" cy="3683000"/>
            <a:chOff x="2291784" y="161754"/>
            <a:chExt cx="8484736" cy="3683000"/>
          </a:xfrm>
        </p:grpSpPr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117572D3-EFE0-C7C4-8AA0-6B3C7852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1784" y="161754"/>
              <a:ext cx="8432800" cy="3683000"/>
            </a:xfrm>
            <a:prstGeom prst="rect">
              <a:avLst/>
            </a:prstGeom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F573C88C-6916-2F47-0BB9-4861048B4C44}"/>
                </a:ext>
              </a:extLst>
            </p:cNvPr>
            <p:cNvSpPr txBox="1"/>
            <p:nvPr/>
          </p:nvSpPr>
          <p:spPr>
            <a:xfrm>
              <a:off x="2418368" y="2369371"/>
              <a:ext cx="653296" cy="120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5E47CB9B-08F5-1EFC-B056-945D4A6229AA}"/>
                </a:ext>
              </a:extLst>
            </p:cNvPr>
            <p:cNvSpPr txBox="1"/>
            <p:nvPr/>
          </p:nvSpPr>
          <p:spPr>
            <a:xfrm>
              <a:off x="4655840" y="2348880"/>
              <a:ext cx="1296144" cy="120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5CB0E9B8-32B0-9CD8-D1EB-76D715193DB3}"/>
                </a:ext>
              </a:extLst>
            </p:cNvPr>
            <p:cNvSpPr txBox="1"/>
            <p:nvPr/>
          </p:nvSpPr>
          <p:spPr>
            <a:xfrm>
              <a:off x="7536160" y="2359515"/>
              <a:ext cx="1296144" cy="120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A6406411-1DDA-8872-3793-F430DE29675F}"/>
                </a:ext>
              </a:extLst>
            </p:cNvPr>
            <p:cNvSpPr txBox="1"/>
            <p:nvPr/>
          </p:nvSpPr>
          <p:spPr>
            <a:xfrm>
              <a:off x="10408096" y="2348880"/>
              <a:ext cx="368424" cy="120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representations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  <a:p>
            <a:pPr lvl="2"/>
            <a:r>
              <a:rPr lang="en-US" i="1" dirty="0"/>
              <a:t>N x N </a:t>
            </a:r>
            <a:r>
              <a:rPr lang="en-US" dirty="0"/>
              <a:t>matrix in which each element represents the link between the nodes</a:t>
            </a:r>
          </a:p>
          <a:p>
            <a:pPr lvl="2"/>
            <a:r>
              <a:rPr lang="en-US" dirty="0"/>
              <a:t>Element 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 of the adjacency matrix represents the link between nodes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j. </a:t>
            </a:r>
          </a:p>
          <a:p>
            <a:pPr marL="914400" lvl="2" indent="0">
              <a:buNone/>
            </a:pPr>
            <a:r>
              <a:rPr lang="en-US" i="1" dirty="0"/>
              <a:t>   </a:t>
            </a:r>
            <a:endParaRPr lang="en-US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A8808D23-F383-C7B9-4204-0D5185495051}"/>
              </a:ext>
            </a:extLst>
          </p:cNvPr>
          <p:cNvCxnSpPr>
            <a:cxnSpLocks/>
          </p:cNvCxnSpPr>
          <p:nvPr/>
        </p:nvCxnSpPr>
        <p:spPr>
          <a:xfrm flipV="1">
            <a:off x="2567792" y="4276338"/>
            <a:ext cx="165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80D8E01A-A600-9632-06E0-BE4E6DA01FAE}"/>
              </a:ext>
            </a:extLst>
          </p:cNvPr>
          <p:cNvCxnSpPr>
            <a:cxnSpLocks/>
          </p:cNvCxnSpPr>
          <p:nvPr/>
        </p:nvCxnSpPr>
        <p:spPr>
          <a:xfrm flipH="1">
            <a:off x="2567608" y="4276338"/>
            <a:ext cx="0" cy="129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98862BB-3D4F-88E0-C382-31A70CE4513D}"/>
              </a:ext>
            </a:extLst>
          </p:cNvPr>
          <p:cNvSpPr txBox="1"/>
          <p:nvPr/>
        </p:nvSpPr>
        <p:spPr>
          <a:xfrm>
            <a:off x="2579278" y="4009792"/>
            <a:ext cx="1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1    2    3    4    5   6</a:t>
            </a:r>
          </a:p>
        </p:txBody>
      </p: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99BF1E7C-9B37-72FC-C687-6591045F80C9}"/>
              </a:ext>
            </a:extLst>
          </p:cNvPr>
          <p:cNvCxnSpPr>
            <a:cxnSpLocks/>
          </p:cNvCxnSpPr>
          <p:nvPr/>
        </p:nvCxnSpPr>
        <p:spPr>
          <a:xfrm flipV="1">
            <a:off x="5376104" y="4276482"/>
            <a:ext cx="165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7C66568-ACFB-3474-D8DF-2BBDAD551FDD}"/>
              </a:ext>
            </a:extLst>
          </p:cNvPr>
          <p:cNvCxnSpPr>
            <a:cxnSpLocks/>
          </p:cNvCxnSpPr>
          <p:nvPr/>
        </p:nvCxnSpPr>
        <p:spPr>
          <a:xfrm flipH="1">
            <a:off x="5375920" y="4276482"/>
            <a:ext cx="0" cy="129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69E21D9-067A-44F2-15F4-E7DA0A711631}"/>
              </a:ext>
            </a:extLst>
          </p:cNvPr>
          <p:cNvSpPr txBox="1"/>
          <p:nvPr/>
        </p:nvSpPr>
        <p:spPr>
          <a:xfrm>
            <a:off x="5363060" y="4000480"/>
            <a:ext cx="1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1    2    3    4    5   6</a:t>
            </a: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C6897232-731D-DE6B-8FA2-B553D5A43E05}"/>
              </a:ext>
            </a:extLst>
          </p:cNvPr>
          <p:cNvCxnSpPr>
            <a:cxnSpLocks/>
          </p:cNvCxnSpPr>
          <p:nvPr/>
        </p:nvCxnSpPr>
        <p:spPr>
          <a:xfrm flipV="1">
            <a:off x="8256424" y="4276482"/>
            <a:ext cx="165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BC37AB36-78BF-DD5D-2913-E49DFA048574}"/>
              </a:ext>
            </a:extLst>
          </p:cNvPr>
          <p:cNvCxnSpPr>
            <a:cxnSpLocks/>
          </p:cNvCxnSpPr>
          <p:nvPr/>
        </p:nvCxnSpPr>
        <p:spPr>
          <a:xfrm flipH="1">
            <a:off x="8256240" y="4276482"/>
            <a:ext cx="0" cy="129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3263460-F9E1-7C33-AB00-A0B7C32DB5EF}"/>
              </a:ext>
            </a:extLst>
          </p:cNvPr>
          <p:cNvSpPr txBox="1"/>
          <p:nvPr/>
        </p:nvSpPr>
        <p:spPr>
          <a:xfrm>
            <a:off x="8243380" y="4009792"/>
            <a:ext cx="1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1    2    3    4    5   6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26AF679-4EEA-4C9F-C6D4-704DAB84416E}"/>
              </a:ext>
            </a:extLst>
          </p:cNvPr>
          <p:cNvSpPr txBox="1"/>
          <p:nvPr/>
        </p:nvSpPr>
        <p:spPr>
          <a:xfrm>
            <a:off x="2269128" y="4254466"/>
            <a:ext cx="298480" cy="140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F62432-5C85-8578-DA3F-43B961610E4C}"/>
              </a:ext>
            </a:extLst>
          </p:cNvPr>
          <p:cNvSpPr txBox="1"/>
          <p:nvPr/>
        </p:nvSpPr>
        <p:spPr>
          <a:xfrm>
            <a:off x="5087888" y="4257617"/>
            <a:ext cx="298480" cy="140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C805703-0ED2-CE21-B67F-F1080D0377C5}"/>
              </a:ext>
            </a:extLst>
          </p:cNvPr>
          <p:cNvSpPr txBox="1"/>
          <p:nvPr/>
        </p:nvSpPr>
        <p:spPr>
          <a:xfrm>
            <a:off x="7957760" y="4258726"/>
            <a:ext cx="298480" cy="140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  <a:p>
            <a:pPr algn="l">
              <a:lnSpc>
                <a:spcPts val="1720"/>
              </a:lnSpc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0EB8497-2293-1418-C5FF-72679C16235F}"/>
              </a:ext>
            </a:extLst>
          </p:cNvPr>
          <p:cNvSpPr txBox="1"/>
          <p:nvPr/>
        </p:nvSpPr>
        <p:spPr>
          <a:xfrm>
            <a:off x="2241027" y="5669613"/>
            <a:ext cx="213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entury Gothic" panose="020B0502020202020204" pitchFamily="34" charset="0"/>
              </a:rPr>
              <a:t>undirected network </a:t>
            </a:r>
          </a:p>
          <a:p>
            <a:pPr algn="l"/>
            <a:r>
              <a:rPr lang="en-US" sz="1600">
                <a:latin typeface="Century Gothic" panose="020B0502020202020204" pitchFamily="34" charset="0"/>
              </a:rPr>
              <a:t>symmetric matrix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87D32DA-A6DA-341B-D522-CCD44357D205}"/>
              </a:ext>
            </a:extLst>
          </p:cNvPr>
          <p:cNvSpPr txBox="1"/>
          <p:nvPr/>
        </p:nvSpPr>
        <p:spPr>
          <a:xfrm>
            <a:off x="5179541" y="5669613"/>
            <a:ext cx="213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entury Gothic" panose="020B0502020202020204" pitchFamily="34" charset="0"/>
              </a:rPr>
              <a:t>weighted network </a:t>
            </a:r>
          </a:p>
          <a:p>
            <a:r>
              <a:rPr lang="en-US" sz="1600" i="1" err="1"/>
              <a:t>w</a:t>
            </a:r>
            <a:r>
              <a:rPr lang="en-US" sz="1600" i="1" baseline="-25000" err="1"/>
              <a:t>ij</a:t>
            </a:r>
            <a:r>
              <a:rPr lang="en-US" sz="1600"/>
              <a:t> can take any value for link weight </a:t>
            </a:r>
            <a:endParaRPr lang="en-US" sz="1600">
              <a:latin typeface="Century Gothic" panose="020B0502020202020204" pitchFamily="34" charset="0"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2FF9B26-DC12-9D94-40E5-F05454BC3206}"/>
              </a:ext>
            </a:extLst>
          </p:cNvPr>
          <p:cNvSpPr txBox="1"/>
          <p:nvPr/>
        </p:nvSpPr>
        <p:spPr>
          <a:xfrm>
            <a:off x="7976922" y="5687133"/>
            <a:ext cx="231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entury Gothic" panose="020B0502020202020204" pitchFamily="34" charset="0"/>
              </a:rPr>
              <a:t>directed network </a:t>
            </a:r>
          </a:p>
          <a:p>
            <a:pPr algn="l"/>
            <a:r>
              <a:rPr lang="en-US" sz="1600">
                <a:latin typeface="Century Gothic" panose="020B0502020202020204" pitchFamily="34" charset="0"/>
              </a:rPr>
              <a:t>non 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8061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representations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  <a:p>
            <a:pPr marL="457200" lvl="1" indent="0">
              <a:buNone/>
            </a:pPr>
            <a:r>
              <a:rPr lang="en-US" dirty="0"/>
              <a:t>	N x N matrix in which each element represents the link between the nodes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</a:t>
            </a:r>
          </a:p>
          <a:p>
            <a:pPr>
              <a:buClr>
                <a:srgbClr val="BD2B0B"/>
              </a:buClr>
              <a:buFont typeface=".Apple Color Emoji UI"/>
              <a:buChar char="❗️"/>
            </a:pPr>
            <a:r>
              <a:rPr lang="it-IT" dirty="0"/>
              <a:t> the storage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grows</a:t>
            </a:r>
            <a:r>
              <a:rPr lang="it-IT" dirty="0"/>
              <a:t> like the </a:t>
            </a:r>
            <a:r>
              <a:rPr lang="it-IT" dirty="0" err="1"/>
              <a:t>square</a:t>
            </a:r>
            <a:r>
              <a:rPr lang="it-IT" dirty="0"/>
              <a:t> of the network size (</a:t>
            </a:r>
            <a:r>
              <a:rPr lang="it-IT" i="1" dirty="0"/>
              <a:t>N</a:t>
            </a:r>
            <a:r>
              <a:rPr lang="it-IT" baseline="30000" dirty="0"/>
              <a:t>2</a:t>
            </a:r>
            <a:r>
              <a:rPr lang="it-IT" dirty="0"/>
              <a:t>)</a:t>
            </a:r>
          </a:p>
          <a:p>
            <a:pPr>
              <a:buClr>
                <a:srgbClr val="BD2B0B"/>
              </a:buClr>
              <a:buFont typeface=".Apple Color Emoji UI"/>
              <a:buChar char="❗️"/>
            </a:pPr>
            <a:r>
              <a:rPr lang="it-IT" dirty="0"/>
              <a:t> </a:t>
            </a:r>
            <a:r>
              <a:rPr lang="it-IT" dirty="0" err="1"/>
              <a:t>adjacency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efficient</a:t>
            </a:r>
            <a:r>
              <a:rPr lang="it-IT" dirty="0"/>
              <a:t> for large and sparse networks</a:t>
            </a:r>
          </a:p>
          <a:p>
            <a:pPr>
              <a:buClr>
                <a:srgbClr val="BD2B0B"/>
              </a:buClr>
              <a:buFont typeface=".Apple Color Emoji UI"/>
              <a:buChar char="❗️"/>
            </a:pPr>
            <a:endParaRPr lang="it-IT" dirty="0"/>
          </a:p>
          <a:p>
            <a:r>
              <a:rPr lang="it-IT" dirty="0"/>
              <a:t> Edge list</a:t>
            </a:r>
          </a:p>
          <a:p>
            <a:pPr lvl="2"/>
            <a:r>
              <a:rPr lang="it-IT" dirty="0"/>
              <a:t>lists </a:t>
            </a:r>
            <a:r>
              <a:rPr lang="it-IT" dirty="0" err="1"/>
              <a:t>each</a:t>
            </a:r>
            <a:r>
              <a:rPr lang="it-IT" dirty="0"/>
              <a:t> link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pair</a:t>
            </a:r>
            <a:r>
              <a:rPr lang="it-IT" dirty="0"/>
              <a:t> of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nodes</a:t>
            </a:r>
            <a:endParaRPr lang="it-IT" dirty="0"/>
          </a:p>
          <a:p>
            <a:pPr lvl="2"/>
            <a:r>
              <a:rPr lang="it-IT" dirty="0"/>
              <a:t>for </a:t>
            </a:r>
            <a:r>
              <a:rPr lang="it-IT" dirty="0" err="1"/>
              <a:t>weighted</a:t>
            </a:r>
            <a:r>
              <a:rPr lang="it-IT" dirty="0"/>
              <a:t> networks, 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weights</a:t>
            </a:r>
          </a:p>
          <a:p>
            <a:pPr lvl="2"/>
            <a:endParaRPr lang="it-IT" dirty="0"/>
          </a:p>
          <a:p>
            <a:r>
              <a:rPr lang="en-US" dirty="0"/>
              <a:t>Adjacency</a:t>
            </a:r>
            <a:r>
              <a:rPr lang="it-IT" dirty="0"/>
              <a:t> list</a:t>
            </a:r>
          </a:p>
          <a:p>
            <a:pPr lvl="2"/>
            <a:r>
              <a:rPr lang="it-IT" dirty="0"/>
              <a:t>lists </a:t>
            </a:r>
            <a:r>
              <a:rPr lang="it-IT" dirty="0" err="1"/>
              <a:t>neighbors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representations</a:t>
            </a:r>
            <a:endParaRPr lang="en-GB" dirty="0"/>
          </a:p>
        </p:txBody>
      </p:sp>
      <p:sp>
        <p:nvSpPr>
          <p:cNvPr id="42" name="Segnaposto testo 41">
            <a:extLst>
              <a:ext uri="{FF2B5EF4-FFF2-40B4-BE49-F238E27FC236}">
                <a16:creationId xmlns:a16="http://schemas.microsoft.com/office/drawing/2014/main" id="{B7609054-BDE0-1697-F143-303A1AF9C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1268760"/>
            <a:ext cx="8353325" cy="543295"/>
          </a:xfrm>
        </p:spPr>
        <p:txBody>
          <a:bodyPr/>
          <a:lstStyle/>
          <a:p>
            <a:r>
              <a:rPr lang="en-US" dirty="0"/>
              <a:t>Convert the graph to its adjacency matrix</a:t>
            </a:r>
          </a:p>
        </p:txBody>
      </p:sp>
      <p:sp>
        <p:nvSpPr>
          <p:cNvPr id="43" name="Segnaposto testo 42">
            <a:extLst>
              <a:ext uri="{FF2B5EF4-FFF2-40B4-BE49-F238E27FC236}">
                <a16:creationId xmlns:a16="http://schemas.microsoft.com/office/drawing/2014/main" id="{DAEE0679-E82B-BF41-903C-4F20CDA94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1833478"/>
            <a:ext cx="7992888" cy="443617"/>
          </a:xfrm>
        </p:spPr>
        <p:txBody>
          <a:bodyPr/>
          <a:lstStyle/>
          <a:p>
            <a:r>
              <a:rPr lang="en-US" dirty="0" err="1"/>
              <a:t>as_adjacency_matrix</a:t>
            </a:r>
            <a:r>
              <a:rPr lang="en-US" dirty="0"/>
              <a:t>(g)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204C2C2C-8C56-545B-384B-30B2A74DA2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2564681"/>
            <a:ext cx="8353325" cy="543295"/>
          </a:xfrm>
        </p:spPr>
        <p:txBody>
          <a:bodyPr/>
          <a:lstStyle/>
          <a:p>
            <a:r>
              <a:rPr lang="en-US" dirty="0"/>
              <a:t>Convert the graph to its adjacency list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AE745197-3344-ADF5-261E-740C535C6D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3129399"/>
            <a:ext cx="7992888" cy="443617"/>
          </a:xfrm>
        </p:spPr>
        <p:txBody>
          <a:bodyPr/>
          <a:lstStyle/>
          <a:p>
            <a:r>
              <a:rPr lang="en-US" dirty="0" err="1"/>
              <a:t>as_adj_list</a:t>
            </a:r>
            <a:r>
              <a:rPr lang="en-US" dirty="0"/>
              <a:t>(g)</a:t>
            </a:r>
          </a:p>
        </p:txBody>
      </p:sp>
      <p:sp>
        <p:nvSpPr>
          <p:cNvPr id="46" name="Segnaposto testo 43">
            <a:extLst>
              <a:ext uri="{FF2B5EF4-FFF2-40B4-BE49-F238E27FC236}">
                <a16:creationId xmlns:a16="http://schemas.microsoft.com/office/drawing/2014/main" id="{8EA0255A-7EF5-8EDB-3413-7DCC1AF1671E}"/>
              </a:ext>
            </a:extLst>
          </p:cNvPr>
          <p:cNvSpPr txBox="1">
            <a:spLocks/>
          </p:cNvSpPr>
          <p:nvPr/>
        </p:nvSpPr>
        <p:spPr>
          <a:xfrm>
            <a:off x="334962" y="3860602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 the graph to its edge list</a:t>
            </a:r>
          </a:p>
        </p:txBody>
      </p:sp>
      <p:sp>
        <p:nvSpPr>
          <p:cNvPr id="47" name="Segnaposto testo 44">
            <a:extLst>
              <a:ext uri="{FF2B5EF4-FFF2-40B4-BE49-F238E27FC236}">
                <a16:creationId xmlns:a16="http://schemas.microsoft.com/office/drawing/2014/main" id="{4D44781D-8739-A16E-DA9F-F69BEE9853C5}"/>
              </a:ext>
            </a:extLst>
          </p:cNvPr>
          <p:cNvSpPr txBox="1">
            <a:spLocks/>
          </p:cNvSpPr>
          <p:nvPr/>
        </p:nvSpPr>
        <p:spPr>
          <a:xfrm>
            <a:off x="695400" y="4425320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as_edgelist</a:t>
            </a:r>
            <a:r>
              <a:rPr lang="en-US" dirty="0"/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163632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0524FB5A-92B5-7479-7D82-A1E46FE37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352" y="1052513"/>
            <a:ext cx="8353325" cy="525680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First part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Reproduce this network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it to its </a:t>
            </a:r>
            <a:r>
              <a:rPr lang="en-US" dirty="0" err="1"/>
              <a:t>edgelist</a:t>
            </a:r>
            <a:r>
              <a:rPr lang="en-US" dirty="0"/>
              <a:t> structure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Second part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the </a:t>
            </a:r>
            <a:r>
              <a:rPr lang="en-US" b="1" dirty="0"/>
              <a:t>adjacency</a:t>
            </a:r>
            <a:r>
              <a:rPr lang="en-US" dirty="0"/>
              <a:t> </a:t>
            </a:r>
            <a:r>
              <a:rPr lang="en-US" b="1" dirty="0"/>
              <a:t>matrix</a:t>
            </a:r>
            <a:r>
              <a:rPr lang="en-US" dirty="0"/>
              <a:t>, the </a:t>
            </a:r>
            <a:r>
              <a:rPr lang="en-US" b="1" dirty="0" err="1"/>
              <a:t>edgelist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/>
              <a:t>adjacency list </a:t>
            </a:r>
            <a:r>
              <a:rPr lang="en-US" dirty="0"/>
              <a:t>for the network generated in the Exercise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Save the </a:t>
            </a:r>
            <a:r>
              <a:rPr lang="en-US" dirty="0" err="1"/>
              <a:t>edgelist</a:t>
            </a:r>
            <a:r>
              <a:rPr lang="en-US" dirty="0"/>
              <a:t> to a csv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 err="1"/>
              <a:t>as.matrix</a:t>
            </a:r>
            <a:r>
              <a:rPr lang="en-US" sz="2000" i="1" dirty="0"/>
              <a:t>(</a:t>
            </a:r>
            <a:r>
              <a:rPr lang="en-US" sz="2000" i="1" dirty="0" err="1"/>
              <a:t>edgelist</a:t>
            </a:r>
            <a:r>
              <a:rPr lang="en-US" sz="2000" i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1" dirty="0"/>
              <a:t>name the columns as “source” and “target” with the function </a:t>
            </a:r>
            <a:r>
              <a:rPr lang="en-US" sz="2000" i="1" dirty="0" err="1"/>
              <a:t>colnames</a:t>
            </a:r>
            <a:r>
              <a:rPr lang="en-US" sz="2000" i="1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i="1" dirty="0" err="1"/>
              <a:t>write.csv</a:t>
            </a:r>
            <a:r>
              <a:rPr lang="en-US" sz="2000" i="1" dirty="0"/>
              <a:t>() </a:t>
            </a:r>
            <a:r>
              <a:rPr lang="en-US" sz="2000" i="1" dirty="0">
                <a:sym typeface="Wingdings" pitchFamily="2" charset="2"/>
              </a:rPr>
              <a:t> remember ?</a:t>
            </a:r>
            <a:r>
              <a:rPr lang="en-US" sz="2000" i="1" dirty="0" err="1">
                <a:sym typeface="Wingdings" pitchFamily="2" charset="2"/>
              </a:rPr>
              <a:t>write.csv</a:t>
            </a:r>
            <a:r>
              <a:rPr lang="en-US" sz="2000" i="1" dirty="0">
                <a:sym typeface="Wingdings" pitchFamily="2" charset="2"/>
              </a:rPr>
              <a:t>()</a:t>
            </a:r>
            <a:endParaRPr lang="en-US" sz="2000" i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33403C-E817-E86A-2C43-AC36C668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442" y="980728"/>
            <a:ext cx="2462842" cy="2160240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B6DE2CD-8205-8AB8-89FF-B5272B07C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98" t="7475" r="14234" b="13919"/>
          <a:stretch/>
        </p:blipFill>
        <p:spPr>
          <a:xfrm>
            <a:off x="8328248" y="3532246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8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717BC-85BF-041C-1D3B-00DBC939A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681704-9FAE-46D0-9842-DB972D5EC1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764704"/>
            <a:ext cx="11017224" cy="6048846"/>
          </a:xfrm>
        </p:spPr>
        <p:txBody>
          <a:bodyPr/>
          <a:lstStyle/>
          <a:p>
            <a:r>
              <a:rPr lang="en-US" b="1" dirty="0"/>
              <a:t>First part</a:t>
            </a:r>
          </a:p>
          <a:p>
            <a:r>
              <a:rPr lang="en-US" dirty="0"/>
              <a:t>#network representations</a:t>
            </a:r>
          </a:p>
          <a:p>
            <a:r>
              <a:rPr lang="en-US" dirty="0"/>
              <a:t>UN &lt;- graph(edges = c("1","2", "1", "3", "1", "4", "1", "5", "1", "6", "2", "3", "3", "4", "4", "5", "3", "5"), directed = F)</a:t>
            </a:r>
          </a:p>
          <a:p>
            <a:r>
              <a:rPr lang="en-US" dirty="0"/>
              <a:t>plot(UN)</a:t>
            </a:r>
          </a:p>
          <a:p>
            <a:r>
              <a:rPr lang="en-US" dirty="0" err="1"/>
              <a:t>edgelist_UN</a:t>
            </a:r>
            <a:r>
              <a:rPr lang="en-US" dirty="0"/>
              <a:t> &lt;- </a:t>
            </a:r>
            <a:r>
              <a:rPr lang="en-US" dirty="0" err="1"/>
              <a:t>as_edgelist</a:t>
            </a:r>
            <a:r>
              <a:rPr lang="en-US" dirty="0"/>
              <a:t>(UN)</a:t>
            </a:r>
          </a:p>
          <a:p>
            <a:endParaRPr lang="en-US" b="1" dirty="0"/>
          </a:p>
          <a:p>
            <a:r>
              <a:rPr lang="en-US" b="1" dirty="0"/>
              <a:t>Second part</a:t>
            </a:r>
          </a:p>
          <a:p>
            <a:r>
              <a:rPr lang="en-US" dirty="0" err="1"/>
              <a:t>JUN_adjmat</a:t>
            </a:r>
            <a:r>
              <a:rPr lang="en-US" dirty="0"/>
              <a:t> &lt;- </a:t>
            </a:r>
            <a:r>
              <a:rPr lang="en-US" dirty="0" err="1"/>
              <a:t>as_adjacency_matrix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</a:t>
            </a:r>
          </a:p>
          <a:p>
            <a:r>
              <a:rPr lang="en-US" dirty="0" err="1"/>
              <a:t>JUN_adjlist</a:t>
            </a:r>
            <a:r>
              <a:rPr lang="en-US" dirty="0"/>
              <a:t> &lt;- </a:t>
            </a:r>
            <a:r>
              <a:rPr lang="en-US" dirty="0" err="1"/>
              <a:t>as_adj_list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</a:t>
            </a:r>
          </a:p>
          <a:p>
            <a:r>
              <a:rPr lang="en-US" dirty="0" err="1"/>
              <a:t>JUN_edgelist</a:t>
            </a:r>
            <a:r>
              <a:rPr lang="en-US" dirty="0"/>
              <a:t> &lt;- </a:t>
            </a:r>
            <a:r>
              <a:rPr lang="en-US" dirty="0" err="1"/>
              <a:t>as_edgelist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JUN_mat</a:t>
            </a:r>
            <a:r>
              <a:rPr lang="en-US" dirty="0"/>
              <a:t> &lt;- </a:t>
            </a:r>
            <a:r>
              <a:rPr lang="en-US" dirty="0" err="1"/>
              <a:t>as.matrix</a:t>
            </a:r>
            <a:r>
              <a:rPr lang="en-US" dirty="0"/>
              <a:t>(</a:t>
            </a:r>
            <a:r>
              <a:rPr lang="en-US" dirty="0" err="1"/>
              <a:t>JUN_edgelist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  <a:r>
              <a:rPr lang="en-US" dirty="0" err="1"/>
              <a:t>rownames</a:t>
            </a:r>
            <a:r>
              <a:rPr lang="en-US" dirty="0"/>
              <a:t>(</a:t>
            </a:r>
            <a:r>
              <a:rPr lang="en-US" dirty="0" err="1"/>
              <a:t>JUN_mat</a:t>
            </a:r>
            <a:r>
              <a:rPr lang="en-US" dirty="0"/>
              <a:t>) &lt;- </a:t>
            </a:r>
            <a:r>
              <a:rPr lang="en-US" dirty="0" err="1"/>
              <a:t>seq_len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JUN_mat</a:t>
            </a:r>
            <a:r>
              <a:rPr lang="en-US" dirty="0"/>
              <a:t>))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JUN_mat</a:t>
            </a:r>
            <a:r>
              <a:rPr lang="en-US" dirty="0"/>
              <a:t>) &lt;- c("</a:t>
            </a:r>
            <a:r>
              <a:rPr lang="en-US" dirty="0" err="1"/>
              <a:t>source","target</a:t>
            </a:r>
            <a:r>
              <a:rPr lang="en-US" dirty="0"/>
              <a:t>")</a:t>
            </a:r>
          </a:p>
          <a:p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JUN_mat</a:t>
            </a:r>
            <a:r>
              <a:rPr lang="en-US" dirty="0"/>
              <a:t>, "</a:t>
            </a:r>
            <a:r>
              <a:rPr lang="en-US" dirty="0" err="1"/>
              <a:t>JUN_edgelist.csv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61543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Global properties</a:t>
            </a:r>
          </a:p>
          <a:p>
            <a:pPr lvl="2"/>
            <a:r>
              <a:rPr lang="en-US" dirty="0"/>
              <a:t>the total number of nodes </a:t>
            </a:r>
          </a:p>
          <a:p>
            <a:pPr lvl="2"/>
            <a:r>
              <a:rPr lang="en-US" dirty="0"/>
              <a:t>the total number of links </a:t>
            </a:r>
          </a:p>
          <a:p>
            <a:pPr lvl="2"/>
            <a:r>
              <a:rPr lang="en-US" dirty="0"/>
              <a:t>the edge density</a:t>
            </a:r>
          </a:p>
          <a:p>
            <a:pPr lvl="2"/>
            <a:r>
              <a:rPr lang="en-US" dirty="0"/>
              <a:t>…</a:t>
            </a:r>
            <a:r>
              <a:rPr lang="it-IT" dirty="0"/>
              <a:t> </a:t>
            </a:r>
          </a:p>
          <a:p>
            <a:pPr lvl="2"/>
            <a:endParaRPr lang="en-US" dirty="0"/>
          </a:p>
          <a:p>
            <a:r>
              <a:rPr lang="en-US" i="1" dirty="0"/>
              <a:t>   </a:t>
            </a:r>
            <a:r>
              <a:rPr lang="en-US" dirty="0"/>
              <a:t>Local properties</a:t>
            </a:r>
          </a:p>
          <a:p>
            <a:pPr lvl="2"/>
            <a:r>
              <a:rPr lang="en-US" dirty="0"/>
              <a:t>clustering coefficient</a:t>
            </a:r>
          </a:p>
          <a:p>
            <a:pPr lvl="2"/>
            <a:r>
              <a:rPr lang="en-US" dirty="0"/>
              <a:t>centrality measures</a:t>
            </a:r>
            <a:r>
              <a:rPr lang="it-IT" dirty="0"/>
              <a:t>:</a:t>
            </a:r>
          </a:p>
          <a:p>
            <a:pPr lvl="3"/>
            <a:r>
              <a:rPr lang="it-IT" dirty="0" err="1"/>
              <a:t>node</a:t>
            </a:r>
            <a:r>
              <a:rPr lang="it-IT" dirty="0"/>
              <a:t> degree </a:t>
            </a:r>
          </a:p>
          <a:p>
            <a:pPr lvl="3"/>
            <a:r>
              <a:rPr lang="it-IT" dirty="0" err="1"/>
              <a:t>betweennes</a:t>
            </a:r>
            <a:endParaRPr lang="it-IT" dirty="0"/>
          </a:p>
          <a:p>
            <a:pPr lvl="3"/>
            <a:r>
              <a:rPr lang="en-US" dirty="0"/>
              <a:t>…</a:t>
            </a:r>
          </a:p>
          <a:p>
            <a:r>
              <a:rPr lang="en-US" dirty="0"/>
              <a:t>To identify hubs, to study network structure and function (e.g., the robustness of the network)…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242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– Global </a:t>
            </a:r>
            <a:r>
              <a:rPr lang="it-IT" dirty="0" err="1"/>
              <a:t>properties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</a:t>
            </a:r>
            <a:r>
              <a:rPr lang="it-IT" b="1" dirty="0"/>
              <a:t> order</a:t>
            </a:r>
            <a:r>
              <a:rPr lang="it-IT" dirty="0"/>
              <a:t> of </a:t>
            </a:r>
            <a:r>
              <a:rPr lang="it-IT" dirty="0" err="1"/>
              <a:t>graph</a:t>
            </a:r>
            <a:r>
              <a:rPr lang="it-IT" dirty="0"/>
              <a:t> =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(</a:t>
            </a:r>
            <a:r>
              <a:rPr lang="it-IT" dirty="0" err="1"/>
              <a:t>N</a:t>
            </a:r>
            <a:r>
              <a:rPr lang="it-IT" dirty="0"/>
              <a:t>)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0F6EF58-0D6F-3E4A-DC22-1B0B049F09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1235706"/>
          </a:xfrm>
        </p:spPr>
        <p:txBody>
          <a:bodyPr/>
          <a:lstStyle/>
          <a:p>
            <a:r>
              <a:rPr lang="en-US" dirty="0" err="1"/>
              <a:t>vcount</a:t>
            </a:r>
            <a:r>
              <a:rPr lang="en-US" dirty="0"/>
              <a:t>(UN)</a:t>
            </a:r>
          </a:p>
          <a:p>
            <a:r>
              <a:rPr lang="en-US" dirty="0"/>
              <a:t>#or</a:t>
            </a:r>
          </a:p>
          <a:p>
            <a:r>
              <a:rPr lang="en-US" dirty="0" err="1"/>
              <a:t>gorder</a:t>
            </a:r>
            <a:r>
              <a:rPr lang="en-US" dirty="0"/>
              <a:t>(UN) 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6A51C86-CF01-0675-D921-E657999A0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501008"/>
            <a:ext cx="8353325" cy="543295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b="1" dirty="0"/>
              <a:t>size</a:t>
            </a:r>
            <a:r>
              <a:rPr lang="it-IT" dirty="0"/>
              <a:t> of the </a:t>
            </a:r>
            <a:r>
              <a:rPr lang="it-IT" dirty="0" err="1"/>
              <a:t>graph</a:t>
            </a:r>
            <a:r>
              <a:rPr lang="it-IT" dirty="0"/>
              <a:t> = </a:t>
            </a:r>
            <a:r>
              <a:rPr lang="it-IT" dirty="0" err="1"/>
              <a:t>number</a:t>
            </a:r>
            <a:r>
              <a:rPr lang="it-IT" dirty="0"/>
              <a:t> of links (L)</a:t>
            </a:r>
          </a:p>
          <a:p>
            <a:endParaRPr lang="en-US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989050C-8ACA-B91E-DA7B-F52926274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4065725"/>
            <a:ext cx="7992888" cy="1235705"/>
          </a:xfrm>
        </p:spPr>
        <p:txBody>
          <a:bodyPr/>
          <a:lstStyle/>
          <a:p>
            <a:r>
              <a:rPr lang="en-US" dirty="0" err="1"/>
              <a:t>ecount</a:t>
            </a:r>
            <a:r>
              <a:rPr lang="en-US" dirty="0"/>
              <a:t>(UN)	</a:t>
            </a:r>
          </a:p>
          <a:p>
            <a:r>
              <a:rPr lang="en-US" dirty="0"/>
              <a:t>#or</a:t>
            </a:r>
          </a:p>
          <a:p>
            <a:r>
              <a:rPr lang="en-US" dirty="0" err="1"/>
              <a:t>gsize</a:t>
            </a:r>
            <a:r>
              <a:rPr lang="en-US" dirty="0"/>
              <a:t>(UN)</a:t>
            </a:r>
          </a:p>
        </p:txBody>
      </p:sp>
    </p:spTree>
    <p:extLst>
      <p:ext uri="{BB962C8B-B14F-4D97-AF65-F5344CB8AC3E}">
        <p14:creationId xmlns:p14="http://schemas.microsoft.com/office/powerpoint/2010/main" val="289823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68656-404C-42AE-A535-7EC2BAF8F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8089229" cy="561662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Network is a theoretical framework allowing to represent real-world complex systems</a:t>
            </a:r>
          </a:p>
          <a:p>
            <a:endParaRPr lang="en-US" dirty="0"/>
          </a:p>
          <a:p>
            <a:r>
              <a:rPr lang="en-US" dirty="0"/>
              <a:t>A network G is a set of N elements called </a:t>
            </a:r>
            <a:r>
              <a:rPr lang="en-US" b="1" dirty="0"/>
              <a:t>nodes</a:t>
            </a:r>
            <a:r>
              <a:rPr lang="en-US" dirty="0"/>
              <a:t> and a set of L pair of nodes called </a:t>
            </a:r>
            <a:r>
              <a:rPr lang="en-US" b="1" dirty="0"/>
              <a:t>links </a:t>
            </a:r>
            <a:r>
              <a:rPr lang="en-US" dirty="0"/>
              <a:t>that represent relationships among the elements</a:t>
            </a:r>
            <a:endParaRPr lang="it-IT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link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joins the nodes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</a:p>
          <a:p>
            <a:endParaRPr lang="en-US" dirty="0"/>
          </a:p>
          <a:p>
            <a:r>
              <a:rPr lang="en-US" dirty="0"/>
              <a:t>Two nodes are adjacent or connected if there is a link between them. Connected nodes are also called neighbors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D22A-7E79-4625-ACE6-564843B46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 to Networks</a:t>
            </a:r>
            <a:endParaRPr lang="en-GB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9A9EA80B-F0DA-84FA-6BDE-D8F142ECCD19}"/>
              </a:ext>
            </a:extLst>
          </p:cNvPr>
          <p:cNvGrpSpPr/>
          <p:nvPr/>
        </p:nvGrpSpPr>
        <p:grpSpPr>
          <a:xfrm>
            <a:off x="8400256" y="1052736"/>
            <a:ext cx="3277694" cy="3375724"/>
            <a:chOff x="8400256" y="1052736"/>
            <a:chExt cx="3277694" cy="3375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E1F5A-74EF-4100-B7D0-9A121FD81780}"/>
                </a:ext>
              </a:extLst>
            </p:cNvPr>
            <p:cNvSpPr txBox="1"/>
            <p:nvPr/>
          </p:nvSpPr>
          <p:spPr>
            <a:xfrm>
              <a:off x="9884533" y="1824243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R</a:t>
              </a:r>
              <a:endParaRPr lang="en-GB" sz="3600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7CDC53-9EDB-419D-9345-263E7761FF3D}"/>
                </a:ext>
              </a:extLst>
            </p:cNvPr>
            <p:cNvSpPr/>
            <p:nvPr/>
          </p:nvSpPr>
          <p:spPr>
            <a:xfrm>
              <a:off x="11160966" y="1593826"/>
              <a:ext cx="232901" cy="2040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9AE3D4D-E6B9-AC8D-0119-B0F21BFAA2B3}"/>
                </a:ext>
              </a:extLst>
            </p:cNvPr>
            <p:cNvSpPr/>
            <p:nvPr/>
          </p:nvSpPr>
          <p:spPr>
            <a:xfrm>
              <a:off x="9504929" y="1052736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5836023-3804-FB7D-C237-338171F7A23C}"/>
                </a:ext>
              </a:extLst>
            </p:cNvPr>
            <p:cNvSpPr/>
            <p:nvPr/>
          </p:nvSpPr>
          <p:spPr>
            <a:xfrm>
              <a:off x="8400256" y="2136760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0505471-04F9-B0D9-1F65-385C8DD2E05D}"/>
                </a:ext>
              </a:extLst>
            </p:cNvPr>
            <p:cNvSpPr/>
            <p:nvPr/>
          </p:nvSpPr>
          <p:spPr>
            <a:xfrm>
              <a:off x="8624691" y="1261842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8D80E622-5664-7438-D894-E5C0DD31FB63}"/>
                </a:ext>
              </a:extLst>
            </p:cNvPr>
            <p:cNvSpPr/>
            <p:nvPr/>
          </p:nvSpPr>
          <p:spPr>
            <a:xfrm>
              <a:off x="9231615" y="1811775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F7A2788-9965-AA6E-D228-192555D8DAA0}"/>
                </a:ext>
              </a:extLst>
            </p:cNvPr>
            <p:cNvSpPr/>
            <p:nvPr/>
          </p:nvSpPr>
          <p:spPr>
            <a:xfrm>
              <a:off x="9978504" y="2428979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A387D85E-EEE9-62D9-3591-5F8C72F20A13}"/>
                </a:ext>
              </a:extLst>
            </p:cNvPr>
            <p:cNvSpPr/>
            <p:nvPr/>
          </p:nvSpPr>
          <p:spPr>
            <a:xfrm>
              <a:off x="8936827" y="2819130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i="1" err="1">
                  <a:solidFill>
                    <a:schemeClr val="tx1"/>
                  </a:solidFill>
                </a:rPr>
                <a:t>i</a:t>
              </a:r>
              <a:endParaRPr lang="en-US" sz="1500" b="1" i="1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8EFAEC5F-4B6B-3B15-D0FC-F2211FA7ACDF}"/>
                </a:ext>
              </a:extLst>
            </p:cNvPr>
            <p:cNvSpPr/>
            <p:nvPr/>
          </p:nvSpPr>
          <p:spPr>
            <a:xfrm>
              <a:off x="10633425" y="3137392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b="1">
                <a:solidFill>
                  <a:schemeClr val="tx1"/>
                </a:solidFill>
              </a:endParaRPr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DBD93B04-8C63-0D5E-F406-B08102C7DEF6}"/>
                </a:ext>
              </a:extLst>
            </p:cNvPr>
            <p:cNvSpPr/>
            <p:nvPr/>
          </p:nvSpPr>
          <p:spPr>
            <a:xfrm>
              <a:off x="9660387" y="3455654"/>
              <a:ext cx="478657" cy="475498"/>
            </a:xfrm>
            <a:prstGeom prst="ellipse">
              <a:avLst/>
            </a:prstGeom>
            <a:solidFill>
              <a:srgbClr val="5B9BD5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i="1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16" name="Connettore diritto 80">
              <a:extLst>
                <a:ext uri="{FF2B5EF4-FFF2-40B4-BE49-F238E27FC236}">
                  <a16:creationId xmlns:a16="http://schemas.microsoft.com/office/drawing/2014/main" id="{261C4DEB-6306-59E9-94D3-A28483B1EC75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914" y="2847134"/>
              <a:ext cx="316460" cy="372184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83">
              <a:extLst>
                <a:ext uri="{FF2B5EF4-FFF2-40B4-BE49-F238E27FC236}">
                  <a16:creationId xmlns:a16="http://schemas.microsoft.com/office/drawing/2014/main" id="{3BFD5F6A-05A4-C34F-DA9D-40D906BA45C6}"/>
                </a:ext>
              </a:extLst>
            </p:cNvPr>
            <p:cNvCxnSpPr>
              <a:cxnSpLocks/>
            </p:cNvCxnSpPr>
            <p:nvPr/>
          </p:nvCxnSpPr>
          <p:spPr>
            <a:xfrm>
              <a:off x="9628025" y="2229929"/>
              <a:ext cx="408427" cy="280977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89">
              <a:extLst>
                <a:ext uri="{FF2B5EF4-FFF2-40B4-BE49-F238E27FC236}">
                  <a16:creationId xmlns:a16="http://schemas.microsoft.com/office/drawing/2014/main" id="{02AC5522-242A-C11F-D939-62B81B414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025" y="1543960"/>
              <a:ext cx="89222" cy="339231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93">
              <a:extLst>
                <a:ext uri="{FF2B5EF4-FFF2-40B4-BE49-F238E27FC236}">
                  <a16:creationId xmlns:a16="http://schemas.microsoft.com/office/drawing/2014/main" id="{8DBEA8F7-B0F5-A4BE-1DA6-0778C6EB2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1101" y="1679997"/>
              <a:ext cx="268462" cy="213704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96">
              <a:extLst>
                <a:ext uri="{FF2B5EF4-FFF2-40B4-BE49-F238E27FC236}">
                  <a16:creationId xmlns:a16="http://schemas.microsoft.com/office/drawing/2014/main" id="{47CAC83E-2157-85D1-5F84-017E2557C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6764" y="2229929"/>
              <a:ext cx="422800" cy="156871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99">
              <a:extLst>
                <a:ext uri="{FF2B5EF4-FFF2-40B4-BE49-F238E27FC236}">
                  <a16:creationId xmlns:a16="http://schemas.microsoft.com/office/drawing/2014/main" id="{14423077-97CB-B1B3-A92A-226E7DBC2CCD}"/>
                </a:ext>
              </a:extLst>
            </p:cNvPr>
            <p:cNvCxnSpPr>
              <a:cxnSpLocks/>
              <a:stCxn id="11" idx="2"/>
              <a:endCxn id="13" idx="7"/>
            </p:cNvCxnSpPr>
            <p:nvPr/>
          </p:nvCxnSpPr>
          <p:spPr>
            <a:xfrm flipH="1">
              <a:off x="9345386" y="2666728"/>
              <a:ext cx="633118" cy="222037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108">
              <a:extLst>
                <a:ext uri="{FF2B5EF4-FFF2-40B4-BE49-F238E27FC236}">
                  <a16:creationId xmlns:a16="http://schemas.microsoft.com/office/drawing/2014/main" id="{385080F4-B7F2-337F-FBC8-4390F70F6AFE}"/>
                </a:ext>
              </a:extLst>
            </p:cNvPr>
            <p:cNvCxnSpPr>
              <a:cxnSpLocks/>
              <a:stCxn id="11" idx="4"/>
              <a:endCxn id="15" idx="7"/>
            </p:cNvCxnSpPr>
            <p:nvPr/>
          </p:nvCxnSpPr>
          <p:spPr>
            <a:xfrm flipH="1">
              <a:off x="10068946" y="2904477"/>
              <a:ext cx="148887" cy="620812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111">
              <a:extLst>
                <a:ext uri="{FF2B5EF4-FFF2-40B4-BE49-F238E27FC236}">
                  <a16:creationId xmlns:a16="http://schemas.microsoft.com/office/drawing/2014/main" id="{B9F3DCFD-7B9C-B760-7AF9-0C6494AAC9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3237" y="3237284"/>
              <a:ext cx="385098" cy="300296"/>
            </a:xfrm>
            <a:prstGeom prst="line">
              <a:avLst/>
            </a:prstGeom>
            <a:ln w="1905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C4880171-1997-8EB6-D96E-3006C6B71B8F}"/>
                </a:ext>
              </a:extLst>
            </p:cNvPr>
            <p:cNvGrpSpPr/>
            <p:nvPr/>
          </p:nvGrpSpPr>
          <p:grpSpPr>
            <a:xfrm>
              <a:off x="10249265" y="1645668"/>
              <a:ext cx="733320" cy="696240"/>
              <a:chOff x="3667510" y="3651753"/>
              <a:chExt cx="733320" cy="69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B4843F30-575A-AB44-AEE6-9FFA3511EBE3}"/>
                      </a:ext>
                    </a:extLst>
                  </p14:cNvPr>
                  <p14:cNvContentPartPr/>
                  <p14:nvPr/>
                </p14:nvContentPartPr>
                <p14:xfrm>
                  <a:off x="3762550" y="3651753"/>
                  <a:ext cx="638280" cy="69624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9B5FA1C7-1EC1-C046-84FC-DF7580F531B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746710" y="3635913"/>
                    <a:ext cx="669600" cy="72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618B3728-2CFA-A2DB-276B-E5AC168D2E73}"/>
                      </a:ext>
                    </a:extLst>
                  </p14:cNvPr>
                  <p14:cNvContentPartPr/>
                  <p14:nvPr/>
                </p14:nvContentPartPr>
                <p14:xfrm>
                  <a:off x="3667510" y="4275633"/>
                  <a:ext cx="88560" cy="6984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C7DE3F1C-FCF6-4843-B43E-CF548F8CCF6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651670" y="4259793"/>
                    <a:ext cx="11988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F3EF2267-B726-4BBB-8B15-AD48B5B8A447}"/>
                      </a:ext>
                    </a:extLst>
                  </p14:cNvPr>
                  <p14:cNvContentPartPr/>
                  <p14:nvPr/>
                </p14:nvContentPartPr>
                <p14:xfrm>
                  <a:off x="3777310" y="4281033"/>
                  <a:ext cx="77760" cy="6336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C0413334-A026-3D4A-B1F4-DC50F36A672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761470" y="4265553"/>
                    <a:ext cx="109080" cy="9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927FB8C1-44B3-E2C6-1076-6EA3E8AFD9B8}"/>
                </a:ext>
              </a:extLst>
            </p:cNvPr>
            <p:cNvGrpSpPr/>
            <p:nvPr/>
          </p:nvGrpSpPr>
          <p:grpSpPr>
            <a:xfrm rot="395987">
              <a:off x="8881423" y="3399873"/>
              <a:ext cx="461160" cy="746640"/>
              <a:chOff x="2256670" y="5339433"/>
              <a:chExt cx="461160" cy="74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102937CE-700B-9F0C-CA45-DB25BC4B1189}"/>
                      </a:ext>
                    </a:extLst>
                  </p14:cNvPr>
                  <p14:cNvContentPartPr/>
                  <p14:nvPr/>
                </p14:nvContentPartPr>
                <p14:xfrm>
                  <a:off x="2256670" y="5339433"/>
                  <a:ext cx="447480" cy="746640"/>
                </p14:xfrm>
              </p:contentPart>
            </mc:Choice>
            <mc:Fallback xmlns="">
              <p:pic>
                <p:nvPicPr>
                  <p:cNvPr id="69" name="Input penna 68">
                    <a:extLst>
                      <a:ext uri="{FF2B5EF4-FFF2-40B4-BE49-F238E27FC236}">
                        <a16:creationId xmlns:a16="http://schemas.microsoft.com/office/drawing/2014/main" id="{3A2511DC-CB77-F640-A05A-68FA5EEBB7F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40830" y="5323593"/>
                    <a:ext cx="478800" cy="77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82B0A586-ADBF-97E0-08E2-C742B40C529C}"/>
                      </a:ext>
                    </a:extLst>
                  </p14:cNvPr>
                  <p14:cNvContentPartPr/>
                  <p14:nvPr/>
                </p14:nvContentPartPr>
                <p14:xfrm>
                  <a:off x="2562670" y="5341953"/>
                  <a:ext cx="111240" cy="8280"/>
                </p14:xfrm>
              </p:contentPart>
            </mc:Choice>
            <mc:Fallback xmlns="">
              <p:pic>
                <p:nvPicPr>
                  <p:cNvPr id="70" name="Input penna 69">
                    <a:extLst>
                      <a:ext uri="{FF2B5EF4-FFF2-40B4-BE49-F238E27FC236}">
                        <a16:creationId xmlns:a16="http://schemas.microsoft.com/office/drawing/2014/main" id="{2FF96EE5-52ED-6349-A7A2-F9E0F6CF6A5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46830" y="5326473"/>
                    <a:ext cx="1429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F155FC25-302D-2D79-A051-27927000A301}"/>
                      </a:ext>
                    </a:extLst>
                  </p14:cNvPr>
                  <p14:cNvContentPartPr/>
                  <p14:nvPr/>
                </p14:nvContentPartPr>
                <p14:xfrm>
                  <a:off x="2682910" y="5341233"/>
                  <a:ext cx="34920" cy="126720"/>
                </p14:xfrm>
              </p:contentPart>
            </mc:Choice>
            <mc:Fallback xmlns="">
              <p:pic>
                <p:nvPicPr>
                  <p:cNvPr id="72" name="Input penna 71">
                    <a:extLst>
                      <a:ext uri="{FF2B5EF4-FFF2-40B4-BE49-F238E27FC236}">
                        <a16:creationId xmlns:a16="http://schemas.microsoft.com/office/drawing/2014/main" id="{39B5A798-144C-A347-967F-CBC6CD98318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67430" y="5325393"/>
                    <a:ext cx="66240" cy="15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DEF00D28-2228-222C-300A-D94A688B7923}"/>
                </a:ext>
              </a:extLst>
            </p:cNvPr>
            <p:cNvSpPr/>
            <p:nvPr/>
          </p:nvSpPr>
          <p:spPr>
            <a:xfrm>
              <a:off x="10985132" y="1343568"/>
              <a:ext cx="6928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/>
                <a:t>Node</a:t>
              </a:r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7C615BDD-5BD2-8342-4847-FB896BA52784}"/>
                </a:ext>
              </a:extLst>
            </p:cNvPr>
            <p:cNvSpPr/>
            <p:nvPr/>
          </p:nvSpPr>
          <p:spPr>
            <a:xfrm>
              <a:off x="8493499" y="4059128"/>
              <a:ext cx="561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/>
                <a:t>Link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F07B4E8-77AB-39DC-35D5-D6089ABFFB75}"/>
              </a:ext>
            </a:extLst>
          </p:cNvPr>
          <p:cNvSpPr txBox="1"/>
          <p:nvPr/>
        </p:nvSpPr>
        <p:spPr>
          <a:xfrm>
            <a:off x="9042805" y="4581243"/>
            <a:ext cx="23021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Terminology</a:t>
            </a:r>
          </a:p>
          <a:p>
            <a:r>
              <a:rPr lang="en-US"/>
              <a:t>- Network or graph</a:t>
            </a:r>
          </a:p>
          <a:p>
            <a:r>
              <a:rPr lang="en-US"/>
              <a:t>- Node or vertex</a:t>
            </a:r>
          </a:p>
          <a:p>
            <a:pPr marL="0" indent="0">
              <a:buNone/>
            </a:pPr>
            <a:r>
              <a:rPr lang="en-US"/>
              <a:t>- Link or edge</a:t>
            </a:r>
          </a:p>
        </p:txBody>
      </p:sp>
    </p:spTree>
    <p:extLst>
      <p:ext uri="{BB962C8B-B14F-4D97-AF65-F5344CB8AC3E}">
        <p14:creationId xmlns:p14="http://schemas.microsoft.com/office/powerpoint/2010/main" val="3837664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– Global </a:t>
            </a:r>
            <a:r>
              <a:rPr lang="it-IT" dirty="0" err="1"/>
              <a:t>properties</a:t>
            </a:r>
            <a:r>
              <a:rPr lang="it-IT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AEEA9E24-FE0F-E163-7716-BE66D953819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052513"/>
                <a:ext cx="11377661" cy="2232471"/>
              </a:xfrm>
            </p:spPr>
            <p:txBody>
              <a:bodyPr/>
              <a:lstStyle/>
              <a:p>
                <a:r>
                  <a:rPr lang="it-IT" b="1" dirty="0" err="1"/>
                  <a:t>Density</a:t>
                </a:r>
                <a:r>
                  <a:rPr lang="it-IT" b="1" dirty="0"/>
                  <a:t>/</a:t>
                </a:r>
                <a:r>
                  <a:rPr lang="it-IT" b="1" dirty="0" err="1"/>
                  <a:t>sparsity</a:t>
                </a:r>
                <a:r>
                  <a:rPr lang="it-IT" dirty="0"/>
                  <a:t>:</a:t>
                </a:r>
              </a:p>
              <a:p>
                <a:pPr lvl="2"/>
                <a:r>
                  <a:rPr lang="en-US" dirty="0"/>
                  <a:t>the fraction of links that actually exist</a:t>
                </a:r>
              </a:p>
              <a:p>
                <a:pPr lvl="2"/>
                <a:r>
                  <a:rPr lang="it-IT" dirty="0"/>
                  <a:t>the ratio of the </a:t>
                </a:r>
                <a:r>
                  <a:rPr lang="it-IT" dirty="0" err="1"/>
                  <a:t>number</a:t>
                </a:r>
                <a:r>
                  <a:rPr lang="it-IT" dirty="0"/>
                  <a:t> of link (</a:t>
                </a:r>
                <a:r>
                  <a:rPr lang="it-IT" i="1" dirty="0"/>
                  <a:t>L</a:t>
                </a:r>
                <a:r>
                  <a:rPr lang="it-IT" dirty="0"/>
                  <a:t>) and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possible</a:t>
                </a:r>
                <a:r>
                  <a:rPr lang="it-IT" dirty="0"/>
                  <a:t> links (</a:t>
                </a:r>
                <a:r>
                  <a:rPr lang="it-IT" i="1" dirty="0" err="1"/>
                  <a:t>L</a:t>
                </a:r>
                <a:r>
                  <a:rPr lang="it-IT" i="1" baseline="-25000" dirty="0" err="1"/>
                  <a:t>max</a:t>
                </a:r>
                <a:r>
                  <a:rPr lang="it-IT" dirty="0"/>
                  <a:t>)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effectLst/>
                  </a:rPr>
                  <a:t> </a:t>
                </a: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AEEA9E24-FE0F-E163-7716-BE66D9538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052513"/>
                <a:ext cx="11377661" cy="2232471"/>
              </a:xfrm>
              <a:blipFill>
                <a:blip r:embed="rId2"/>
                <a:stretch>
                  <a:fillRect l="-892" t="-3409" b="-36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DA450EA-127E-7C29-B45E-5C401DB82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3273415"/>
            <a:ext cx="7992888" cy="443617"/>
          </a:xfrm>
        </p:spPr>
        <p:txBody>
          <a:bodyPr/>
          <a:lstStyle/>
          <a:p>
            <a:r>
              <a:rPr lang="en-US" dirty="0" err="1"/>
              <a:t>edge_density</a:t>
            </a:r>
            <a:r>
              <a:rPr lang="en-US" dirty="0"/>
              <a:t>(g) # for graph without self-loops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BEF81F36-2F62-324B-8641-9F863FA97DAA}"/>
              </a:ext>
            </a:extLst>
          </p:cNvPr>
          <p:cNvSpPr txBox="1">
            <a:spLocks/>
          </p:cNvSpPr>
          <p:nvPr/>
        </p:nvSpPr>
        <p:spPr>
          <a:xfrm>
            <a:off x="344613" y="4077072"/>
            <a:ext cx="11368011" cy="9685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i="1" dirty="0"/>
              <a:t>complete</a:t>
            </a:r>
            <a:r>
              <a:rPr lang="en-US" dirty="0"/>
              <a:t> graph has the maximum number of links, so it has the maximum density that equals one.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A2BE7FD2-C0D2-4E6A-58A3-5A01DF78B468}"/>
              </a:ext>
            </a:extLst>
          </p:cNvPr>
          <p:cNvSpPr txBox="1">
            <a:spLocks/>
          </p:cNvSpPr>
          <p:nvPr/>
        </p:nvSpPr>
        <p:spPr>
          <a:xfrm>
            <a:off x="695401" y="5041183"/>
            <a:ext cx="5688831" cy="1268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#generate a full graph</a:t>
            </a:r>
          </a:p>
          <a:p>
            <a:r>
              <a:rPr lang="en-US" dirty="0" err="1"/>
              <a:t>complete_net</a:t>
            </a:r>
            <a:r>
              <a:rPr lang="en-US" dirty="0"/>
              <a:t> &lt;- </a:t>
            </a:r>
            <a:r>
              <a:rPr lang="en-US" dirty="0" err="1"/>
              <a:t>make_full_graph</a:t>
            </a:r>
            <a:r>
              <a:rPr lang="en-US" dirty="0"/>
              <a:t>(10)</a:t>
            </a:r>
          </a:p>
          <a:p>
            <a:r>
              <a:rPr lang="en-US" dirty="0" err="1"/>
              <a:t>edge_density</a:t>
            </a:r>
            <a:r>
              <a:rPr lang="en-US" dirty="0"/>
              <a:t>(</a:t>
            </a:r>
            <a:r>
              <a:rPr lang="en-US" dirty="0" err="1"/>
              <a:t>complete_net</a:t>
            </a:r>
            <a:r>
              <a:rPr lang="en-US" dirty="0"/>
              <a:t>) #1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4D70C5D-A120-DB94-04A9-45451DF98D4A}"/>
              </a:ext>
            </a:extLst>
          </p:cNvPr>
          <p:cNvSpPr txBox="1"/>
          <p:nvPr/>
        </p:nvSpPr>
        <p:spPr>
          <a:xfrm>
            <a:off x="8616280" y="3284984"/>
            <a:ext cx="3503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000" b="1" dirty="0"/>
              <a:t>Real network are sparse!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3">
                <a:extLst>
                  <a:ext uri="{FF2B5EF4-FFF2-40B4-BE49-F238E27FC236}">
                    <a16:creationId xmlns:a16="http://schemas.microsoft.com/office/drawing/2014/main" id="{A3600DC0-4777-DFAA-70B3-55545CAAFF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2717" y="4941168"/>
                <a:ext cx="5688831" cy="22324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rgbClr val="002060"/>
                  </a:buClr>
                  <a:buSzPct val="100000"/>
                  <a:buFont typeface="Century Gothic" panose="020B0502020202020204" pitchFamily="34" charset="0"/>
                  <a:buChar char="►"/>
                  <a:defRPr sz="24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it-IT" sz="2400" dirty="0"/>
                  <a:t>Maximum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links in an </a:t>
                </a:r>
                <a:r>
                  <a:rPr lang="it-IT" sz="2400" dirty="0" err="1"/>
                  <a:t>undirected</a:t>
                </a:r>
                <a:r>
                  <a:rPr lang="it-IT" sz="2400" dirty="0"/>
                  <a:t> network</a:t>
                </a:r>
                <a:r>
                  <a:rPr lang="it-IT" sz="2400" i="1" dirty="0"/>
                  <a:t> </a:t>
                </a:r>
                <a:r>
                  <a:rPr lang="it-IT" i="1" dirty="0"/>
                  <a:t>(</a:t>
                </a:r>
                <a:r>
                  <a:rPr lang="it-IT" i="1" dirty="0" err="1"/>
                  <a:t>L</a:t>
                </a:r>
                <a:r>
                  <a:rPr lang="it-IT" i="1" baseline="-25000" dirty="0" err="1"/>
                  <a:t>max</a:t>
                </a:r>
                <a:r>
                  <a:rPr lang="it-IT" i="1" dirty="0"/>
                  <a:t>)</a:t>
                </a:r>
                <a:r>
                  <a:rPr lang="it-IT" i="1" baseline="-25000" dirty="0"/>
                  <a:t> 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2" name="Segnaposto testo 3">
                <a:extLst>
                  <a:ext uri="{FF2B5EF4-FFF2-40B4-BE49-F238E27FC236}">
                    <a16:creationId xmlns:a16="http://schemas.microsoft.com/office/drawing/2014/main" id="{A3600DC0-4777-DFAA-70B3-55545CAA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717" y="4941168"/>
                <a:ext cx="5688831" cy="2232471"/>
              </a:xfrm>
              <a:prstGeom prst="rect">
                <a:avLst/>
              </a:prstGeom>
              <a:blipFill>
                <a:blip r:embed="rId3"/>
                <a:stretch>
                  <a:fillRect t="-2841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– Local </a:t>
            </a:r>
            <a:r>
              <a:rPr lang="it-IT" dirty="0" err="1"/>
              <a:t>properties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4" y="1052513"/>
            <a:ext cx="8353324" cy="1645061"/>
          </a:xfrm>
        </p:spPr>
        <p:txBody>
          <a:bodyPr/>
          <a:lstStyle/>
          <a:p>
            <a:r>
              <a:rPr lang="it-IT" b="1" dirty="0" err="1"/>
              <a:t>Node</a:t>
            </a:r>
            <a:r>
              <a:rPr lang="it-IT" b="1" dirty="0"/>
              <a:t> degree</a:t>
            </a:r>
            <a:r>
              <a:rPr lang="it-IT" dirty="0"/>
              <a:t>:</a:t>
            </a:r>
          </a:p>
          <a:p>
            <a:pPr marL="457200" lvl="1" indent="0">
              <a:buNone/>
            </a:pPr>
            <a:r>
              <a:rPr lang="en-US" dirty="0"/>
              <a:t>The </a:t>
            </a:r>
            <a:r>
              <a:rPr lang="en-US" i="1" dirty="0"/>
              <a:t>degree k</a:t>
            </a:r>
            <a:r>
              <a:rPr lang="en-US" i="1" baseline="-25000" dirty="0"/>
              <a:t>i</a:t>
            </a:r>
            <a:r>
              <a:rPr lang="en-US" dirty="0"/>
              <a:t> of the node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number of links connecting it to its neighbors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55FE6DD-61C4-281E-4871-E691886BBB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2697574"/>
            <a:ext cx="7992888" cy="1811769"/>
          </a:xfrm>
        </p:spPr>
        <p:txBody>
          <a:bodyPr/>
          <a:lstStyle/>
          <a:p>
            <a:r>
              <a:rPr lang="en-US" dirty="0"/>
              <a:t># node degree for node </a:t>
            </a:r>
            <a:r>
              <a:rPr lang="en-US" i="1" dirty="0" err="1"/>
              <a:t>i</a:t>
            </a:r>
            <a:r>
              <a:rPr lang="en-US" dirty="0"/>
              <a:t>=1 of network UN</a:t>
            </a:r>
          </a:p>
          <a:p>
            <a:r>
              <a:rPr lang="en-US" dirty="0"/>
              <a:t>degree(UN, 1)</a:t>
            </a:r>
          </a:p>
          <a:p>
            <a:r>
              <a:rPr lang="en-US" dirty="0"/>
              <a:t># node degree for each node</a:t>
            </a:r>
          </a:p>
          <a:p>
            <a:r>
              <a:rPr lang="en-US" dirty="0"/>
              <a:t>degree(UN)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0154FFFD-D32C-AB11-A5B3-851B5FE54D1D}"/>
              </a:ext>
            </a:extLst>
          </p:cNvPr>
          <p:cNvSpPr txBox="1">
            <a:spLocks/>
          </p:cNvSpPr>
          <p:nvPr/>
        </p:nvSpPr>
        <p:spPr>
          <a:xfrm>
            <a:off x="323931" y="4941168"/>
            <a:ext cx="8353324" cy="164506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node has the highest degree?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8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– Local </a:t>
            </a:r>
            <a:r>
              <a:rPr lang="it-IT" dirty="0" err="1"/>
              <a:t>properties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AEEA9E24-FE0F-E163-7716-BE66D953819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4" y="1052513"/>
                <a:ext cx="11161636" cy="4752751"/>
              </a:xfrm>
            </p:spPr>
            <p:txBody>
              <a:bodyPr/>
              <a:lstStyle/>
              <a:p>
                <a:r>
                  <a:rPr lang="en-US" b="1" dirty="0"/>
                  <a:t>Clustering coefficient </a:t>
                </a:r>
                <a:r>
                  <a:rPr lang="en-US" dirty="0"/>
                  <a:t>of a node</a:t>
                </a:r>
              </a:p>
              <a:p>
                <a:pPr lvl="1"/>
                <a:r>
                  <a:rPr lang="en-US" dirty="0"/>
                  <a:t>accounts for how tightly connected the nodes </a:t>
                </a:r>
              </a:p>
              <a:p>
                <a:pPr lvl="1"/>
                <a:r>
                  <a:rPr lang="en-US" dirty="0"/>
                  <a:t>the fraction of pairs of neighbors of the node </a:t>
                </a:r>
                <a:r>
                  <a:rPr lang="en-US" i="1" dirty="0" err="1"/>
                  <a:t>i</a:t>
                </a:r>
                <a:r>
                  <a:rPr lang="en-US" dirty="0"/>
                  <a:t> that are connected to each other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it-IT" dirty="0">
                    <a:effectLst/>
                  </a:rPr>
                  <a:t> </a:t>
                </a: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800" dirty="0"/>
                  <a:t> </a:t>
                </a:r>
                <a:r>
                  <a:rPr lang="en-US" sz="2800" dirty="0"/>
                  <a:t>is the number of triangles containing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its degree</a:t>
                </a:r>
                <a:r>
                  <a:rPr lang="it-IT" sz="2800" dirty="0"/>
                  <a:t> </a:t>
                </a: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AEEA9E24-FE0F-E163-7716-BE66D9538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4" y="1052513"/>
                <a:ext cx="11161636" cy="4752751"/>
              </a:xfrm>
              <a:blipFill>
                <a:blip r:embed="rId2"/>
                <a:stretch>
                  <a:fillRect l="-909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23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analysis</a:t>
            </a:r>
            <a:r>
              <a:rPr lang="it-IT" dirty="0"/>
              <a:t> – Local </a:t>
            </a:r>
            <a:r>
              <a:rPr lang="it-IT" dirty="0" err="1"/>
              <a:t>properties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4" y="1052513"/>
            <a:ext cx="11161636" cy="4752751"/>
          </a:xfrm>
        </p:spPr>
        <p:txBody>
          <a:bodyPr/>
          <a:lstStyle/>
          <a:p>
            <a:r>
              <a:rPr lang="en-US" b="1" dirty="0"/>
              <a:t>Clustering coefficient </a:t>
            </a:r>
            <a:r>
              <a:rPr lang="en-US" dirty="0"/>
              <a:t>of a node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55FE6DD-61C4-281E-4871-E691886BBB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839621"/>
            <a:ext cx="7992888" cy="3965643"/>
          </a:xfrm>
        </p:spPr>
        <p:txBody>
          <a:bodyPr/>
          <a:lstStyle/>
          <a:p>
            <a:r>
              <a:rPr lang="en-US" dirty="0"/>
              <a:t># clustering coefficient for each node</a:t>
            </a:r>
          </a:p>
          <a:p>
            <a:r>
              <a:rPr lang="en-US" dirty="0"/>
              <a:t>g &lt;- graph(edges= c(1,2,1,3,1,4,2,3,2,4,3,4), directed = F)</a:t>
            </a:r>
          </a:p>
          <a:p>
            <a:r>
              <a:rPr lang="en-US" dirty="0"/>
              <a:t>plot(g)</a:t>
            </a:r>
          </a:p>
          <a:p>
            <a:r>
              <a:rPr lang="en-US" dirty="0"/>
              <a:t>transitivity(g, type = "local", vids = V(g))</a:t>
            </a:r>
          </a:p>
          <a:p>
            <a:endParaRPr lang="en-US" dirty="0"/>
          </a:p>
          <a:p>
            <a:r>
              <a:rPr lang="en-US" dirty="0"/>
              <a:t>g1 &lt;- graph(edges= c(1,2,1,3,1,4,2,3,2,4), directed = F)</a:t>
            </a:r>
          </a:p>
          <a:p>
            <a:r>
              <a:rPr lang="en-US" dirty="0"/>
              <a:t>plot(g1)</a:t>
            </a:r>
          </a:p>
          <a:p>
            <a:r>
              <a:rPr lang="en-US" dirty="0"/>
              <a:t>transitivity(g1, type = "local", vids = V(g1))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E4E69F7-6066-0514-02B8-720F7054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599" y="3241503"/>
            <a:ext cx="2418877" cy="26974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B7C0B44-BA46-9CF2-F3CC-55215F5A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720933"/>
            <a:ext cx="2603500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18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BBB8D5A-A39F-B64E-8F4B-6AFC2C34B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install </a:t>
            </a:r>
            <a:r>
              <a:rPr lang="en-US" dirty="0" err="1"/>
              <a:t>Cytoscape</a:t>
            </a:r>
            <a:endParaRPr lang="en-GB" dirty="0"/>
          </a:p>
          <a:p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AD4ADA-CD7C-0A52-221A-BD0271E0E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t="36350" r="24031" b="36350"/>
          <a:stretch/>
        </p:blipFill>
        <p:spPr>
          <a:xfrm>
            <a:off x="7968207" y="959641"/>
            <a:ext cx="3596285" cy="1316950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994B9413-8B49-FAAA-0D2B-C0CCA44B66B6}"/>
              </a:ext>
            </a:extLst>
          </p:cNvPr>
          <p:cNvSpPr txBox="1"/>
          <p:nvPr/>
        </p:nvSpPr>
        <p:spPr>
          <a:xfrm>
            <a:off x="491267" y="1052736"/>
            <a:ext cx="9865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can install it for free here:</a:t>
            </a:r>
          </a:p>
          <a:p>
            <a:r>
              <a:rPr lang="en-US" sz="3200" dirty="0">
                <a:hlinkClick r:id="rId3"/>
              </a:rPr>
              <a:t>https://cytoscape.org/download.html</a:t>
            </a:r>
            <a:endParaRPr lang="en-US" sz="3200" dirty="0"/>
          </a:p>
          <a:p>
            <a:endParaRPr lang="en-US" sz="3200" dirty="0">
              <a:hlinkClick r:id="rId4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EF15570-0FAB-B8E0-8EA2-FCA9A558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472" y="2715492"/>
            <a:ext cx="7659797" cy="34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4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Click, click… to install</a:t>
            </a:r>
          </a:p>
          <a:p>
            <a:r>
              <a:rPr lang="en-US" dirty="0"/>
              <a:t>Open </a:t>
            </a:r>
            <a:r>
              <a:rPr lang="en-US" dirty="0" err="1"/>
              <a:t>Cytoscape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install </a:t>
            </a:r>
            <a:r>
              <a:rPr lang="en-US" dirty="0" err="1"/>
              <a:t>Cytoscape</a:t>
            </a:r>
            <a:endParaRPr lang="en-GB" dirty="0"/>
          </a:p>
          <a:p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24AA40-0188-C822-10B1-81559006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944215"/>
            <a:ext cx="6241603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45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visualization</a:t>
            </a:r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A3C715-6237-EF87-8B2F-5D8D792EB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Download the file: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https://www.dropbox.com/s/e0wgwy2ltxj854o/networkJUN.csv?dl=0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Import it on </a:t>
            </a:r>
            <a:r>
              <a:rPr lang="en-US" dirty="0" err="1"/>
              <a:t>Cytoscape</a:t>
            </a:r>
            <a:r>
              <a:rPr lang="en-US" dirty="0"/>
              <a:t>: File -&gt; Import -&gt; Network from file -&gt;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4D2662-EF63-B2C0-B06B-70CD13E8FBFB}"/>
              </a:ext>
            </a:extLst>
          </p:cNvPr>
          <p:cNvSpPr txBox="1"/>
          <p:nvPr/>
        </p:nvSpPr>
        <p:spPr>
          <a:xfrm>
            <a:off x="7284815" y="3300383"/>
            <a:ext cx="4296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Click and correct the columns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First col -&gt; Source Node</a:t>
            </a: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Second col -&gt; Target Node</a:t>
            </a: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Third col -&gt; Target Node Attribute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CF3875-32B4-E716-F438-E0A3ED82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3" y="2901274"/>
            <a:ext cx="6240884" cy="33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5" y="836711"/>
            <a:ext cx="2664659" cy="2166792"/>
          </a:xfrm>
        </p:spPr>
        <p:txBody>
          <a:bodyPr/>
          <a:lstStyle/>
          <a:p>
            <a:pPr algn="ctr"/>
            <a:r>
              <a:rPr lang="it-IT" dirty="0"/>
              <a:t>JUN network </a:t>
            </a:r>
            <a:endParaRPr lang="en-GB" dirty="0"/>
          </a:p>
          <a:p>
            <a:pPr algn="ctr"/>
            <a:r>
              <a:rPr lang="en-US" dirty="0"/>
              <a:t>visualization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2FE842-6EF4-0644-3362-332D6719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57492"/>
            <a:ext cx="9217024" cy="60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0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Tools -&gt; Analyze Network -&gt;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the style of the network according to different network properties!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AD181-53BE-32FA-22D2-024CC354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309064"/>
            <a:ext cx="2959100" cy="15113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1830AF3-B236-F3D4-F54A-90E7C06E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56" y="0"/>
            <a:ext cx="11029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4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Node Degrees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JUN network </a:t>
            </a:r>
            <a:r>
              <a:rPr lang="it-IT" dirty="0" err="1"/>
              <a:t>analysis</a:t>
            </a:r>
            <a:r>
              <a:rPr lang="it-IT" dirty="0"/>
              <a:t> in </a:t>
            </a:r>
            <a:r>
              <a:rPr lang="it-IT" dirty="0" err="1"/>
              <a:t>Cytoscape</a:t>
            </a:r>
            <a:endParaRPr lang="en-GB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CA7A2F-388F-9479-783D-D6807026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40768"/>
            <a:ext cx="8170360" cy="50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2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68656-404C-42AE-A535-7EC2BAF8F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36296AEA-5910-2971-C754-7405E84C4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52" y="1412776"/>
            <a:ext cx="6633844" cy="4537174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language of networks is found in </a:t>
            </a:r>
            <a:r>
              <a:rPr lang="en-US" sz="2400" b="1" dirty="0"/>
              <a:t>graph theory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Graph theory can be traced back to the work of Leonhard Euler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Euler’s problem of the </a:t>
            </a:r>
            <a:r>
              <a:rPr lang="it-IT" sz="2400" b="1" dirty="0"/>
              <a:t>Seven Bridges of </a:t>
            </a:r>
            <a:r>
              <a:rPr lang="it-IT" sz="2400" b="1" dirty="0" err="1"/>
              <a:t>Königsberg</a:t>
            </a:r>
            <a:endParaRPr lang="it-IT" sz="2400" b="1" dirty="0"/>
          </a:p>
          <a:p>
            <a:pPr marL="857250" lvl="2" indent="0">
              <a:buNone/>
            </a:pPr>
            <a:r>
              <a:rPr lang="en-US" sz="1800" dirty="0"/>
              <a:t>Is it possible to walk through the city crossing each bridge only once?</a:t>
            </a:r>
            <a:r>
              <a:rPr lang="it-IT" sz="1800" dirty="0"/>
              <a:t> 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D22A-7E79-4625-ACE6-564843B46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 to Networks</a:t>
            </a:r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863B3D3-660B-C4A7-1342-2431169A283E}"/>
              </a:ext>
            </a:extLst>
          </p:cNvPr>
          <p:cNvSpPr txBox="1"/>
          <p:nvPr/>
        </p:nvSpPr>
        <p:spPr>
          <a:xfrm>
            <a:off x="1487488" y="6093296"/>
            <a:ext cx="6151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latin typeface="Century Gothic" panose="020B0502020202020204" pitchFamily="34" charset="0"/>
              </a:rPr>
              <a:t>Network Science by Albert-</a:t>
            </a:r>
            <a:r>
              <a:rPr lang="it-IT" sz="1600" dirty="0" err="1">
                <a:latin typeface="Century Gothic" panose="020B0502020202020204" pitchFamily="34" charset="0"/>
              </a:rPr>
              <a:t>László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  <a:r>
              <a:rPr lang="it-IT" sz="1600" dirty="0" err="1">
                <a:latin typeface="Century Gothic" panose="020B0502020202020204" pitchFamily="34" charset="0"/>
              </a:rPr>
              <a:t>Barabási</a:t>
            </a:r>
            <a:endParaRPr lang="it-IT" sz="1600" dirty="0">
              <a:latin typeface="Century Gothic" panose="020B0502020202020204" pitchFamily="34" charset="0"/>
            </a:endParaRPr>
          </a:p>
          <a:p>
            <a:r>
              <a:rPr lang="en-US" sz="1600" dirty="0">
                <a:latin typeface="Century Gothic" panose="020B0502020202020204" pitchFamily="34" charset="0"/>
                <a:hlinkClick r:id="rId2"/>
              </a:rPr>
              <a:t>http://networksciencebook.com/</a:t>
            </a:r>
            <a:r>
              <a:rPr lang="en-US" sz="1600" dirty="0">
                <a:latin typeface="Century Gothic" panose="020B0502020202020204" pitchFamily="34" charset="0"/>
              </a:rPr>
              <a:t> (online version)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FCD62682-E94C-31AB-B7B7-048D03C6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5173435"/>
            <a:ext cx="1136903" cy="1495925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F830A66-3F23-602F-165D-0FF222945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95" y="332569"/>
            <a:ext cx="4680520" cy="5824646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400F7F1-D98F-86DA-1B37-01BE81CC6569}"/>
              </a:ext>
            </a:extLst>
          </p:cNvPr>
          <p:cNvSpPr txBox="1"/>
          <p:nvPr/>
        </p:nvSpPr>
        <p:spPr>
          <a:xfrm>
            <a:off x="1983931" y="5146260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.Apple Color Emoji UI"/>
              <a:buChar char="😭"/>
            </a:pPr>
            <a:r>
              <a:rPr lang="en-US" sz="2000" dirty="0"/>
              <a:t>There was no </a:t>
            </a:r>
            <a:r>
              <a:rPr lang="en-US" sz="2000" dirty="0" err="1"/>
              <a:t>Eulerial</a:t>
            </a:r>
            <a:r>
              <a:rPr lang="en-US" sz="2000" dirty="0"/>
              <a:t> path in </a:t>
            </a:r>
            <a:r>
              <a:rPr lang="it-IT" sz="2000" dirty="0" err="1"/>
              <a:t>Königsberg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0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https://www.dropbox.com/s/rkdu00i3h4m7f3u/HPedgeList.csv?dl=0</a:t>
            </a:r>
            <a:endParaRPr lang="en-US" dirty="0"/>
          </a:p>
          <a:p>
            <a:r>
              <a:rPr lang="en-US" dirty="0"/>
              <a:t>Open a new </a:t>
            </a:r>
            <a:r>
              <a:rPr lang="en-US" dirty="0" err="1"/>
              <a:t>Cytoscape</a:t>
            </a:r>
            <a:r>
              <a:rPr lang="en-US" dirty="0"/>
              <a:t> session</a:t>
            </a:r>
          </a:p>
          <a:p>
            <a:r>
              <a:rPr lang="en-US" dirty="0"/>
              <a:t>Import the file using the default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www.dropbox.com</a:t>
            </a:r>
            <a:r>
              <a:rPr lang="en-US" dirty="0">
                <a:hlinkClick r:id="rId3"/>
              </a:rPr>
              <a:t>/s/yd59145n09vox64/</a:t>
            </a:r>
            <a:r>
              <a:rPr lang="en-US" dirty="0" err="1">
                <a:hlinkClick r:id="rId3"/>
              </a:rPr>
              <a:t>HPnodeList.csv?dl</a:t>
            </a:r>
            <a:r>
              <a:rPr lang="en-US" dirty="0">
                <a:hlinkClick r:id="rId3"/>
              </a:rPr>
              <a:t>=0</a:t>
            </a:r>
            <a:endParaRPr lang="en-US" dirty="0"/>
          </a:p>
          <a:p>
            <a:r>
              <a:rPr lang="en-US" dirty="0"/>
              <a:t>Import -&gt; Table from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Mistery Dataset…. </a:t>
            </a:r>
            <a:endParaRPr lang="en-GB" dirty="0"/>
          </a:p>
          <a:p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24AA40-0188-C822-10B1-815590065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700808"/>
            <a:ext cx="3577307" cy="23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8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5E3982-32EE-2DE4-E8F8-6ECD32126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www.dropbox.com</a:t>
            </a:r>
            <a:r>
              <a:rPr lang="en-US" dirty="0">
                <a:hlinkClick r:id="rId2"/>
              </a:rPr>
              <a:t>/s/yd59145n09vox64/</a:t>
            </a:r>
            <a:r>
              <a:rPr lang="en-US" dirty="0" err="1">
                <a:hlinkClick r:id="rId2"/>
              </a:rPr>
              <a:t>HPnodeList.csv?dl</a:t>
            </a:r>
            <a:r>
              <a:rPr lang="en-US" dirty="0">
                <a:hlinkClick r:id="rId2"/>
              </a:rPr>
              <a:t>=0</a:t>
            </a:r>
            <a:endParaRPr lang="en-US" dirty="0"/>
          </a:p>
          <a:p>
            <a:r>
              <a:rPr lang="en-US" dirty="0"/>
              <a:t>Import -&gt; Table from file -&gt;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Mistery Dataset…. </a:t>
            </a:r>
            <a:endParaRPr lang="en-GB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FAE0CB-023B-9907-9753-D8D8F4BF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56" y="2204864"/>
            <a:ext cx="5107487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3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Mistery Dataset…. </a:t>
            </a:r>
            <a:endParaRPr lang="en-GB" dirty="0"/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31D147-2980-6B16-63C5-4420511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551692"/>
            <a:ext cx="10081120" cy="63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7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4E0AE9-2D35-19FC-7F05-4AEC25348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Mistery Dataset…. </a:t>
            </a:r>
            <a:endParaRPr lang="en-GB" dirty="0"/>
          </a:p>
          <a:p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EA53D45-E4DA-2414-4089-42DB7E5A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53308"/>
            <a:ext cx="10140756" cy="62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8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9AC704C-23D1-CC67-8AEC-ED830FE5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2940"/>
            <a:ext cx="11002029" cy="673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1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 dirty="0"/>
              <a:t>2. Drug-target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642593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4B84030-AD73-FE34-0CAB-91A4F8CA2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https://go.drugbank.com/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Freely available drug database that includes primarily drugs and drug targets information </a:t>
            </a:r>
          </a:p>
          <a:p>
            <a:endParaRPr lang="en-US" dirty="0"/>
          </a:p>
          <a:p>
            <a:r>
              <a:rPr lang="en-US" dirty="0"/>
              <a:t>Curated resource of cheminformatics and bioinformatics data</a:t>
            </a:r>
          </a:p>
          <a:p>
            <a:endParaRPr lang="en-US" dirty="0"/>
          </a:p>
          <a:p>
            <a:r>
              <a:rPr lang="en-US" dirty="0"/>
              <a:t>Data about </a:t>
            </a:r>
            <a:r>
              <a:rPr lang="en-US" b="1" dirty="0"/>
              <a:t>drugs</a:t>
            </a:r>
            <a:r>
              <a:rPr lang="en-US" dirty="0"/>
              <a:t>: chemical structures and physical properties, mechanisms of action and pharmacological profiles </a:t>
            </a:r>
          </a:p>
          <a:p>
            <a:r>
              <a:rPr lang="en-US" dirty="0"/>
              <a:t>Data about </a:t>
            </a:r>
            <a:r>
              <a:rPr lang="en-US" b="1" dirty="0"/>
              <a:t>drug targets</a:t>
            </a:r>
            <a:r>
              <a:rPr lang="en-US" dirty="0"/>
              <a:t>: sequences, structures and mechanistic data </a:t>
            </a:r>
            <a:r>
              <a:rPr lang="it-IT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2E3D18-F830-BC12-BEE7-E390C8D4E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DrugBank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6F8245-08D7-9781-7B06-FDD4FD877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14" y="890855"/>
            <a:ext cx="4639302" cy="5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2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2E3D18-F830-BC12-BEE7-E390C8D4E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Drug-target network from </a:t>
            </a:r>
            <a:r>
              <a:rPr lang="en-US" dirty="0" err="1"/>
              <a:t>Drugbank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EF5750-A0D3-5715-9D24-72C1FD4BA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40" y="980728"/>
            <a:ext cx="4903470" cy="47034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7DAE44-4532-E209-9C6E-22B0098D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980728"/>
            <a:ext cx="5511210" cy="3429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818FE2-7574-7C4D-EBBB-14154F2D0067}"/>
              </a:ext>
            </a:extLst>
          </p:cNvPr>
          <p:cNvSpPr txBox="1"/>
          <p:nvPr/>
        </p:nvSpPr>
        <p:spPr>
          <a:xfrm>
            <a:off x="537112" y="4861609"/>
            <a:ext cx="61497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Drug-target networks (DTNs) have been proposed as bipartite graphs that model drug-target interaction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615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2E3D18-F830-BC12-BEE7-E390C8D4E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Drug-target network from </a:t>
            </a:r>
            <a:r>
              <a:rPr lang="en-US" dirty="0" err="1"/>
              <a:t>Drugbank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EF5750-A0D3-5715-9D24-72C1FD4BA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643100"/>
            <a:ext cx="6159282" cy="590802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40DFC2-FB70-19D0-6023-79CEDE272790}"/>
              </a:ext>
            </a:extLst>
          </p:cNvPr>
          <p:cNvSpPr txBox="1"/>
          <p:nvPr/>
        </p:nvSpPr>
        <p:spPr>
          <a:xfrm>
            <a:off x="6888088" y="1096948"/>
            <a:ext cx="44215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DTN of approved drugs (small molecules) and human protein targets</a:t>
            </a:r>
          </a:p>
          <a:p>
            <a:endParaRPr lang="en-US" dirty="0"/>
          </a:p>
          <a:p>
            <a:r>
              <a:rPr lang="en-US" dirty="0"/>
              <a:t>The network contains 3627 nodes, 1636 of which represents drugs, and links represents 7521 drug-target interactions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7D75946-6453-265E-E262-324BCFA6A9D8}"/>
              </a:ext>
            </a:extLst>
          </p:cNvPr>
          <p:cNvSpPr txBox="1"/>
          <p:nvPr/>
        </p:nvSpPr>
        <p:spPr>
          <a:xfrm>
            <a:off x="6912405" y="3645024"/>
            <a:ext cx="45747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drugs are colored according to the first level of the anatomical therapeutic chemical (ATC) code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What is the ATC code?</a:t>
            </a:r>
          </a:p>
          <a:p>
            <a:pPr algn="just"/>
            <a:endParaRPr lang="en-US" dirty="0"/>
          </a:p>
          <a:p>
            <a:pPr algn="just"/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0CDE0A-3E40-8F49-0E99-3CC462081584}"/>
              </a:ext>
            </a:extLst>
          </p:cNvPr>
          <p:cNvSpPr txBox="1"/>
          <p:nvPr/>
        </p:nvSpPr>
        <p:spPr>
          <a:xfrm>
            <a:off x="6912405" y="4797152"/>
            <a:ext cx="4800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www.whocc.no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atc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structure_and_principles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10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2E3D18-F830-BC12-BEE7-E390C8D4E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Chiara </a:t>
            </a:r>
            <a:r>
              <a:rPr lang="en-US" dirty="0" err="1"/>
              <a:t>Cabrelle</a:t>
            </a:r>
            <a:endParaRPr lang="en-US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5A9DD5D-6ED2-DEF1-2AFD-F6D0D4AF2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Dept of Pharmacy and Biotechnology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415B3-F463-45C8-755D-B98BFBECA7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chiara.cabrelle2@unibo.it</a:t>
            </a:r>
          </a:p>
        </p:txBody>
      </p:sp>
    </p:spTree>
    <p:extLst>
      <p:ext uri="{BB962C8B-B14F-4D97-AF65-F5344CB8AC3E}">
        <p14:creationId xmlns:p14="http://schemas.microsoft.com/office/powerpoint/2010/main" val="274181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95E39-C21C-4A18-809E-BFC7A222E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0249469" cy="5184576"/>
          </a:xfrm>
        </p:spPr>
        <p:txBody>
          <a:bodyPr/>
          <a:lstStyle/>
          <a:p>
            <a:r>
              <a:rPr lang="en-US" dirty="0"/>
              <a:t>Undirected networks </a:t>
            </a:r>
          </a:p>
          <a:p>
            <a:pPr lvl="2"/>
            <a:r>
              <a:rPr lang="en-US" dirty="0"/>
              <a:t>bi-directional links</a:t>
            </a:r>
          </a:p>
          <a:p>
            <a:pPr lvl="2"/>
            <a:r>
              <a:rPr lang="en-US" dirty="0"/>
              <a:t>link is an unordered pair of nodes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Directed networks </a:t>
            </a:r>
          </a:p>
          <a:p>
            <a:pPr lvl="2"/>
            <a:r>
              <a:rPr lang="en-US" dirty="0"/>
              <a:t>directed links</a:t>
            </a:r>
          </a:p>
          <a:p>
            <a:pPr lvl="2"/>
            <a:r>
              <a:rPr lang="en-US" dirty="0"/>
              <a:t>link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goes from the source node </a:t>
            </a:r>
            <a:r>
              <a:rPr lang="en-US" i="1" dirty="0" err="1"/>
              <a:t>i</a:t>
            </a:r>
            <a:r>
              <a:rPr lang="en-US" dirty="0"/>
              <a:t> to the target node </a:t>
            </a:r>
            <a:r>
              <a:rPr lang="en-US" i="1" dirty="0"/>
              <a:t>j</a:t>
            </a:r>
          </a:p>
          <a:p>
            <a:pPr marL="3600450" lvl="8" indent="0">
              <a:buNone/>
            </a:pP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8BF1-0323-485E-AB4B-A69AF5415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Classes of networks</a:t>
            </a:r>
            <a:endParaRPr lang="en-GB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2D396B0-C269-005F-A012-2A878B26648B}"/>
              </a:ext>
            </a:extLst>
          </p:cNvPr>
          <p:cNvGrpSpPr/>
          <p:nvPr/>
        </p:nvGrpSpPr>
        <p:grpSpPr>
          <a:xfrm>
            <a:off x="2567608" y="3717557"/>
            <a:ext cx="6480720" cy="2793539"/>
            <a:chOff x="2567608" y="3717557"/>
            <a:chExt cx="6480720" cy="279353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B270E7A-AD71-1562-F32F-E4A67A618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93" r="11204" b="63765"/>
            <a:stretch/>
          </p:blipFill>
          <p:spPr>
            <a:xfrm>
              <a:off x="6348030" y="3717557"/>
              <a:ext cx="2700298" cy="2793539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440B651-7F34-32DD-5C8F-86F6BD419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9" r="68750" b="63765"/>
            <a:stretch/>
          </p:blipFill>
          <p:spPr>
            <a:xfrm>
              <a:off x="2567608" y="3717557"/>
              <a:ext cx="2698631" cy="2793539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4624E16-E4CD-7F04-0CFE-8D15E5BCF211}"/>
                </a:ext>
              </a:extLst>
            </p:cNvPr>
            <p:cNvSpPr txBox="1"/>
            <p:nvPr/>
          </p:nvSpPr>
          <p:spPr>
            <a:xfrm>
              <a:off x="6528048" y="3789040"/>
              <a:ext cx="360040" cy="4320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>
                <a:latin typeface="Century Gothic" panose="020B0502020202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23942B2-46D9-8D12-1C4D-1A3238613B6F}"/>
                </a:ext>
              </a:extLst>
            </p:cNvPr>
            <p:cNvSpPr txBox="1"/>
            <p:nvPr/>
          </p:nvSpPr>
          <p:spPr>
            <a:xfrm>
              <a:off x="2567608" y="3820978"/>
              <a:ext cx="36004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8A5995-710E-E076-B1B3-8C0D1C0831C9}"/>
              </a:ext>
            </a:extLst>
          </p:cNvPr>
          <p:cNvSpPr txBox="1"/>
          <p:nvPr/>
        </p:nvSpPr>
        <p:spPr>
          <a:xfrm>
            <a:off x="6811039" y="6511096"/>
            <a:ext cx="2237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Directed net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9ADAD4-AF0D-86A8-DC17-C32DE8E0CC7B}"/>
              </a:ext>
            </a:extLst>
          </p:cNvPr>
          <p:cNvSpPr txBox="1"/>
          <p:nvPr/>
        </p:nvSpPr>
        <p:spPr>
          <a:xfrm>
            <a:off x="3036554" y="6516052"/>
            <a:ext cx="2490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Undirected net </a:t>
            </a:r>
          </a:p>
        </p:txBody>
      </p:sp>
    </p:spTree>
    <p:extLst>
      <p:ext uri="{BB962C8B-B14F-4D97-AF65-F5344CB8AC3E}">
        <p14:creationId xmlns:p14="http://schemas.microsoft.com/office/powerpoint/2010/main" val="1436806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EC397D-A31C-23E4-CBFB-A557FF99D3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836712"/>
            <a:ext cx="11377661" cy="2376487"/>
          </a:xfrm>
        </p:spPr>
        <p:txBody>
          <a:bodyPr/>
          <a:lstStyle/>
          <a:p>
            <a:r>
              <a:rPr lang="en-US" dirty="0"/>
              <a:t>Real World scenario: GTEX Muscle gene expression dataset</a:t>
            </a:r>
          </a:p>
          <a:p>
            <a:pPr marL="400050" lvl="1" indent="0">
              <a:buNone/>
            </a:pPr>
            <a:r>
              <a:rPr lang="en-US" sz="2000" i="1" dirty="0"/>
              <a:t>- From the gene expression matrix (</a:t>
            </a:r>
            <a:r>
              <a:rPr lang="en-US" sz="2000" i="1" dirty="0" err="1"/>
              <a:t>expmat</a:t>
            </a:r>
            <a:r>
              <a:rPr lang="en-US" sz="2000" i="1" dirty="0"/>
              <a:t>), we find the gene most correlated with the transcription factor </a:t>
            </a:r>
            <a:r>
              <a:rPr lang="en-US" sz="2000" b="1" i="1" dirty="0"/>
              <a:t>JUN”</a:t>
            </a:r>
            <a:endParaRPr lang="en-US" sz="2000" i="1" dirty="0"/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8F533D-273D-DB8C-BFF5-A000773B83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2060848"/>
            <a:ext cx="8712968" cy="475270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# Read the matrix using the link to the csv file</a:t>
            </a:r>
          </a:p>
          <a:p>
            <a:pPr lvl="0">
              <a:spcBef>
                <a:spcPts val="0"/>
              </a:spcBef>
            </a:pPr>
            <a:r>
              <a:rPr lang="en-GB" dirty="0" err="1">
                <a:solidFill>
                  <a:prstClr val="black"/>
                </a:solidFill>
              </a:rPr>
              <a:t>expmat</a:t>
            </a:r>
            <a:r>
              <a:rPr lang="en-GB" dirty="0">
                <a:solidFill>
                  <a:prstClr val="black"/>
                </a:solidFill>
              </a:rPr>
              <a:t>&lt;-</a:t>
            </a:r>
            <a:r>
              <a:rPr lang="en-GB" dirty="0" err="1">
                <a:solidFill>
                  <a:prstClr val="black"/>
                </a:solidFill>
              </a:rPr>
              <a:t>as.matrix</a:t>
            </a:r>
            <a:r>
              <a:rPr lang="en-GB" dirty="0">
                <a:solidFill>
                  <a:prstClr val="black"/>
                </a:solidFill>
              </a:rPr>
              <a:t>(</a:t>
            </a:r>
            <a:r>
              <a:rPr lang="en-GB" dirty="0" err="1">
                <a:solidFill>
                  <a:prstClr val="black"/>
                </a:solidFill>
              </a:rPr>
              <a:t>read.csv</a:t>
            </a:r>
            <a:r>
              <a:rPr lang="en-GB" dirty="0">
                <a:solidFill>
                  <a:prstClr val="black"/>
                </a:solidFill>
              </a:rPr>
              <a:t>("https://</a:t>
            </a:r>
            <a:r>
              <a:rPr lang="en-GB" dirty="0" err="1">
                <a:solidFill>
                  <a:prstClr val="black"/>
                </a:solidFill>
              </a:rPr>
              <a:t>www.dropbox.com</a:t>
            </a:r>
            <a:r>
              <a:rPr lang="en-GB" dirty="0">
                <a:solidFill>
                  <a:prstClr val="black"/>
                </a:solidFill>
              </a:rPr>
              <a:t>/s/zq41spcotkurgsr/</a:t>
            </a:r>
            <a:r>
              <a:rPr lang="en-GB" dirty="0" err="1">
                <a:solidFill>
                  <a:prstClr val="black"/>
                </a:solidFill>
              </a:rPr>
              <a:t>gtex_Muscle-tpms.csv?dl</a:t>
            </a:r>
            <a:r>
              <a:rPr lang="en-GB" dirty="0">
                <a:solidFill>
                  <a:prstClr val="black"/>
                </a:solidFill>
              </a:rPr>
              <a:t>=1",row.names=1))</a:t>
            </a:r>
          </a:p>
          <a:p>
            <a:pPr lvl="0">
              <a:spcBef>
                <a:spcPts val="0"/>
              </a:spcBef>
            </a:pPr>
            <a:endParaRPr lang="en-GB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# Loop over the matrix</a:t>
            </a:r>
          </a:p>
          <a:p>
            <a:pPr lvl="0">
              <a:spcBef>
                <a:spcPts val="0"/>
              </a:spcBef>
            </a:pPr>
            <a:r>
              <a:rPr lang="en-GB" dirty="0" err="1">
                <a:solidFill>
                  <a:prstClr val="black"/>
                </a:solidFill>
              </a:rPr>
              <a:t>allcors</a:t>
            </a:r>
            <a:r>
              <a:rPr lang="en-GB" dirty="0">
                <a:solidFill>
                  <a:prstClr val="black"/>
                </a:solidFill>
              </a:rPr>
              <a:t>&lt;-c()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for(</a:t>
            </a:r>
            <a:r>
              <a:rPr lang="en-GB" dirty="0" err="1">
                <a:solidFill>
                  <a:prstClr val="black"/>
                </a:solidFill>
              </a:rPr>
              <a:t>i</a:t>
            </a:r>
            <a:r>
              <a:rPr lang="en-GB" dirty="0">
                <a:solidFill>
                  <a:prstClr val="black"/>
                </a:solidFill>
              </a:rPr>
              <a:t> in </a:t>
            </a:r>
            <a:r>
              <a:rPr lang="en-GB" dirty="0" err="1">
                <a:solidFill>
                  <a:prstClr val="black"/>
                </a:solidFill>
              </a:rPr>
              <a:t>rownames</a:t>
            </a:r>
            <a:r>
              <a:rPr lang="en-GB" dirty="0">
                <a:solidFill>
                  <a:prstClr val="black"/>
                </a:solidFill>
              </a:rPr>
              <a:t>(</a:t>
            </a:r>
            <a:r>
              <a:rPr lang="en-GB" dirty="0" err="1">
                <a:solidFill>
                  <a:prstClr val="black"/>
                </a:solidFill>
              </a:rPr>
              <a:t>expmat</a:t>
            </a:r>
            <a:r>
              <a:rPr lang="en-GB" dirty="0">
                <a:solidFill>
                  <a:prstClr val="black"/>
                </a:solidFill>
              </a:rPr>
              <a:t>)){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  c&lt;-</a:t>
            </a:r>
            <a:r>
              <a:rPr lang="en-GB" dirty="0" err="1">
                <a:solidFill>
                  <a:prstClr val="black"/>
                </a:solidFill>
              </a:rPr>
              <a:t>cor</a:t>
            </a:r>
            <a:r>
              <a:rPr lang="en-GB" dirty="0">
                <a:solidFill>
                  <a:prstClr val="black"/>
                </a:solidFill>
              </a:rPr>
              <a:t>(</a:t>
            </a:r>
            <a:r>
              <a:rPr lang="en-GB" dirty="0" err="1">
                <a:solidFill>
                  <a:prstClr val="black"/>
                </a:solidFill>
              </a:rPr>
              <a:t>expmat</a:t>
            </a:r>
            <a:r>
              <a:rPr lang="en-GB" dirty="0">
                <a:solidFill>
                  <a:prstClr val="black"/>
                </a:solidFill>
              </a:rPr>
              <a:t>[</a:t>
            </a:r>
            <a:r>
              <a:rPr lang="en-GB" dirty="0" err="1">
                <a:solidFill>
                  <a:prstClr val="black"/>
                </a:solidFill>
              </a:rPr>
              <a:t>i</a:t>
            </a:r>
            <a:r>
              <a:rPr lang="en-GB" dirty="0">
                <a:solidFill>
                  <a:prstClr val="black"/>
                </a:solidFill>
              </a:rPr>
              <a:t>,],</a:t>
            </a:r>
            <a:r>
              <a:rPr lang="en-GB" dirty="0" err="1">
                <a:solidFill>
                  <a:prstClr val="black"/>
                </a:solidFill>
              </a:rPr>
              <a:t>expmat</a:t>
            </a:r>
            <a:r>
              <a:rPr lang="en-GB" dirty="0">
                <a:solidFill>
                  <a:prstClr val="black"/>
                </a:solidFill>
              </a:rPr>
              <a:t>["JUN",])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allcors</a:t>
            </a:r>
            <a:r>
              <a:rPr lang="en-GB" dirty="0">
                <a:solidFill>
                  <a:prstClr val="black"/>
                </a:solidFill>
              </a:rPr>
              <a:t>&lt;-c(</a:t>
            </a:r>
            <a:r>
              <a:rPr lang="en-GB" dirty="0" err="1">
                <a:solidFill>
                  <a:prstClr val="black"/>
                </a:solidFill>
              </a:rPr>
              <a:t>allcors,c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}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names(</a:t>
            </a:r>
            <a:r>
              <a:rPr lang="en-GB" dirty="0" err="1">
                <a:solidFill>
                  <a:prstClr val="black"/>
                </a:solidFill>
              </a:rPr>
              <a:t>allcors</a:t>
            </a:r>
            <a:r>
              <a:rPr lang="en-GB" dirty="0">
                <a:solidFill>
                  <a:prstClr val="black"/>
                </a:solidFill>
              </a:rPr>
              <a:t>)&lt;-</a:t>
            </a:r>
            <a:r>
              <a:rPr lang="en-GB" dirty="0" err="1">
                <a:solidFill>
                  <a:prstClr val="black"/>
                </a:solidFill>
              </a:rPr>
              <a:t>rownames</a:t>
            </a:r>
            <a:r>
              <a:rPr lang="en-GB" dirty="0">
                <a:solidFill>
                  <a:prstClr val="black"/>
                </a:solidFill>
              </a:rPr>
              <a:t>(</a:t>
            </a:r>
            <a:r>
              <a:rPr lang="en-GB" dirty="0" err="1">
                <a:solidFill>
                  <a:prstClr val="black"/>
                </a:solidFill>
              </a:rPr>
              <a:t>expmat</a:t>
            </a:r>
            <a:r>
              <a:rPr lang="en-GB" dirty="0">
                <a:solidFill>
                  <a:prstClr val="black"/>
                </a:solidFill>
              </a:rPr>
              <a:t>)</a:t>
            </a:r>
          </a:p>
          <a:p>
            <a:pPr lvl="0">
              <a:spcBef>
                <a:spcPts val="0"/>
              </a:spcBef>
            </a:pPr>
            <a:endParaRPr lang="en-GB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# most positively correlated genes</a:t>
            </a:r>
          </a:p>
          <a:p>
            <a:pPr lvl="0">
              <a:spcBef>
                <a:spcPts val="0"/>
              </a:spcBef>
            </a:pPr>
            <a:r>
              <a:rPr lang="en-GB" dirty="0">
                <a:solidFill>
                  <a:prstClr val="black"/>
                </a:solidFill>
              </a:rPr>
              <a:t>sort(</a:t>
            </a:r>
            <a:r>
              <a:rPr lang="en-GB" dirty="0" err="1">
                <a:solidFill>
                  <a:prstClr val="black"/>
                </a:solidFill>
              </a:rPr>
              <a:t>allcors,decreasing</a:t>
            </a:r>
            <a:r>
              <a:rPr lang="en-GB" dirty="0">
                <a:solidFill>
                  <a:prstClr val="black"/>
                </a:solidFill>
              </a:rPr>
              <a:t>=TRUE)[1:10]</a:t>
            </a:r>
          </a:p>
          <a:p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410D88-1D65-BB42-435D-ACB652B60B80}"/>
              </a:ext>
            </a:extLst>
          </p:cNvPr>
          <p:cNvSpPr txBox="1"/>
          <p:nvPr/>
        </p:nvSpPr>
        <p:spPr>
          <a:xfrm>
            <a:off x="9441164" y="3500438"/>
            <a:ext cx="2448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function to calculate Pearson correlation coefficient between JUN and gene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C58B2A4-8970-0DBF-F63D-005DFFECD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insight into a TF network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11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E5F4BFA-EBE7-E112-4F0C-CFA51CE2E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Regulatory Networks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BB0E6016-5783-7D81-B09D-42923E2177B6}"/>
              </a:ext>
            </a:extLst>
          </p:cNvPr>
          <p:cNvSpPr txBox="1">
            <a:spLocks/>
          </p:cNvSpPr>
          <p:nvPr/>
        </p:nvSpPr>
        <p:spPr>
          <a:xfrm>
            <a:off x="334963" y="836712"/>
            <a:ext cx="11377661" cy="23764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Century Gothic" panose="020B0502020202020204" pitchFamily="34" charset="0"/>
              <a:buNone/>
            </a:pPr>
            <a:endParaRPr lang="en-GB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US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718E3E15-DCC9-BB02-6AE8-B77D0701941C}"/>
              </a:ext>
            </a:extLst>
          </p:cNvPr>
          <p:cNvSpPr txBox="1">
            <a:spLocks/>
          </p:cNvSpPr>
          <p:nvPr/>
        </p:nvSpPr>
        <p:spPr>
          <a:xfrm>
            <a:off x="487364" y="989112"/>
            <a:ext cx="6185644" cy="5032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GRN, </a:t>
            </a:r>
          </a:p>
          <a:p>
            <a:pPr lvl="1"/>
            <a:r>
              <a:rPr lang="en-US" sz="2400" dirty="0"/>
              <a:t>nodes represent genes, both coding and noncoding or regulatory elements… </a:t>
            </a:r>
          </a:p>
          <a:p>
            <a:pPr lvl="1"/>
            <a:r>
              <a:rPr lang="en-US" sz="2400" dirty="0"/>
              <a:t>edges represent various regulatory connections (activation, repression, modulation, et cetera) and they can be weighted to describe the strength of the regulatory relationship</a:t>
            </a:r>
            <a:endParaRPr lang="en-GB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US" dirty="0"/>
          </a:p>
        </p:txBody>
      </p:sp>
      <p:pic>
        <p:nvPicPr>
          <p:cNvPr id="7" name="Picture 2" descr="Figure 4">
            <a:extLst>
              <a:ext uri="{FF2B5EF4-FFF2-40B4-BE49-F238E27FC236}">
                <a16:creationId xmlns:a16="http://schemas.microsoft.com/office/drawing/2014/main" id="{19B8C6EB-C644-E55B-0B73-121C95847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67"/>
          <a:stretch/>
        </p:blipFill>
        <p:spPr bwMode="auto">
          <a:xfrm>
            <a:off x="7392144" y="1434458"/>
            <a:ext cx="3601343" cy="396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06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95E39-C21C-4A18-809E-BFC7A222E8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0249469" cy="5184576"/>
          </a:xfrm>
        </p:spPr>
        <p:txBody>
          <a:bodyPr/>
          <a:lstStyle/>
          <a:p>
            <a:r>
              <a:rPr lang="en-US"/>
              <a:t>Weighted networks </a:t>
            </a:r>
          </a:p>
          <a:p>
            <a:pPr lvl="2"/>
            <a:r>
              <a:rPr lang="en-US"/>
              <a:t>links with </a:t>
            </a:r>
            <a:r>
              <a:rPr lang="en-US" i="1"/>
              <a:t>weights</a:t>
            </a:r>
          </a:p>
          <a:p>
            <a:pPr lvl="2"/>
            <a:r>
              <a:rPr lang="en-US" sz="2000"/>
              <a:t>link (</a:t>
            </a:r>
            <a:r>
              <a:rPr lang="en-US" sz="2000" i="1" err="1"/>
              <a:t>i</a:t>
            </a:r>
            <a:r>
              <a:rPr lang="en-US" sz="2000" err="1"/>
              <a:t>,</a:t>
            </a:r>
            <a:r>
              <a:rPr lang="en-US" sz="2000" i="1" err="1"/>
              <a:t>j,w</a:t>
            </a:r>
            <a:r>
              <a:rPr lang="en-US" sz="2000"/>
              <a:t>) between </a:t>
            </a:r>
            <a:r>
              <a:rPr lang="en-US" sz="2000" i="1" err="1"/>
              <a:t>i</a:t>
            </a:r>
            <a:r>
              <a:rPr lang="en-US" sz="2000"/>
              <a:t> and </a:t>
            </a:r>
            <a:r>
              <a:rPr lang="en-US" sz="2000" i="1"/>
              <a:t>j</a:t>
            </a:r>
            <a:r>
              <a:rPr lang="en-US" sz="2000"/>
              <a:t> with weight </a:t>
            </a:r>
            <a:r>
              <a:rPr lang="en-US" sz="2000" i="1"/>
              <a:t>w</a:t>
            </a:r>
            <a:r>
              <a:rPr lang="en-US" sz="2000"/>
              <a:t>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Unweighted networks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… Networks can be both directed and weighted network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8BF1-0323-485E-AB4B-A69AF5415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Classes of networks</a:t>
            </a:r>
            <a:endParaRPr lang="en-GB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C3B8D39-1394-22F4-9D5C-9A15CA1959C7}"/>
              </a:ext>
            </a:extLst>
          </p:cNvPr>
          <p:cNvGrpSpPr/>
          <p:nvPr/>
        </p:nvGrpSpPr>
        <p:grpSpPr>
          <a:xfrm>
            <a:off x="2351584" y="3789040"/>
            <a:ext cx="6934177" cy="2808314"/>
            <a:chOff x="2351584" y="3789040"/>
            <a:chExt cx="6934177" cy="2808314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003F06D-FEA4-2085-7435-1E08B6CFB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5" r="38385" b="63765"/>
            <a:stretch/>
          </p:blipFill>
          <p:spPr>
            <a:xfrm>
              <a:off x="2351584" y="3789040"/>
              <a:ext cx="6934177" cy="2808314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ACAA429-3406-F15E-5617-7503B945C3E7}"/>
                </a:ext>
              </a:extLst>
            </p:cNvPr>
            <p:cNvSpPr txBox="1"/>
            <p:nvPr/>
          </p:nvSpPr>
          <p:spPr>
            <a:xfrm>
              <a:off x="6392416" y="3933056"/>
              <a:ext cx="360040" cy="4320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>
                <a:latin typeface="Century Gothic" panose="020B050202020202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61C9C28-5FD8-5429-7740-0C623FD29D4A}"/>
                </a:ext>
              </a:extLst>
            </p:cNvPr>
            <p:cNvSpPr txBox="1"/>
            <p:nvPr/>
          </p:nvSpPr>
          <p:spPr>
            <a:xfrm>
              <a:off x="2495600" y="3892986"/>
              <a:ext cx="36004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40C3-D255-AC3C-1E02-1769351AF72E}"/>
              </a:ext>
            </a:extLst>
          </p:cNvPr>
          <p:cNvSpPr txBox="1"/>
          <p:nvPr/>
        </p:nvSpPr>
        <p:spPr>
          <a:xfrm>
            <a:off x="2640777" y="6506057"/>
            <a:ext cx="2182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Unweighted net</a:t>
            </a:r>
          </a:p>
          <a:p>
            <a:pPr algn="l"/>
            <a:endParaRPr lang="en-US" sz="2000">
              <a:latin typeface="Century Gothic" panose="020B0502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F7640F-F133-EBF7-8FEA-7E8A2DCE5162}"/>
              </a:ext>
            </a:extLst>
          </p:cNvPr>
          <p:cNvSpPr txBox="1"/>
          <p:nvPr/>
        </p:nvSpPr>
        <p:spPr>
          <a:xfrm>
            <a:off x="6888088" y="6506057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Weighted net</a:t>
            </a:r>
            <a:endParaRPr lang="en-US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4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Classes of networks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Multipartite networks </a:t>
            </a:r>
          </a:p>
          <a:p>
            <a:pPr lvl="2"/>
            <a:r>
              <a:rPr lang="en-US" dirty="0"/>
              <a:t>multiple types of nodes</a:t>
            </a:r>
          </a:p>
          <a:p>
            <a:endParaRPr lang="en-US" dirty="0"/>
          </a:p>
          <a:p>
            <a:pPr lvl="1"/>
            <a:r>
              <a:rPr lang="en-US" dirty="0"/>
              <a:t>Bipartite networks</a:t>
            </a:r>
          </a:p>
          <a:p>
            <a:pPr lvl="2"/>
            <a:r>
              <a:rPr lang="en-US" dirty="0"/>
              <a:t>two groups of nodes such that links only connect nodes from different groups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 </a:t>
            </a:r>
            <a:r>
              <a:rPr lang="en-US" b="1" dirty="0"/>
              <a:t>projection</a:t>
            </a:r>
            <a:r>
              <a:rPr lang="en-US" dirty="0"/>
              <a:t> contains only one type of node that are connected only if they share at least one common neighbor in the bipartite network.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AD34B3-3F78-442A-61EC-A0B642E5B3E3}"/>
              </a:ext>
            </a:extLst>
          </p:cNvPr>
          <p:cNvSpPr txBox="1"/>
          <p:nvPr/>
        </p:nvSpPr>
        <p:spPr>
          <a:xfrm>
            <a:off x="6590946" y="638588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projections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28A359B-7290-5B56-F22E-093C89384CAF}"/>
              </a:ext>
            </a:extLst>
          </p:cNvPr>
          <p:cNvGrpSpPr/>
          <p:nvPr/>
        </p:nvGrpSpPr>
        <p:grpSpPr>
          <a:xfrm>
            <a:off x="2651286" y="4005064"/>
            <a:ext cx="5940611" cy="2509197"/>
            <a:chOff x="2651286" y="4005064"/>
            <a:chExt cx="5940611" cy="250919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54825CBC-EAAB-48D6-A47D-7FD8EA960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36" t="63765" r="17263"/>
            <a:stretch/>
          </p:blipFill>
          <p:spPr>
            <a:xfrm>
              <a:off x="6143625" y="4137995"/>
              <a:ext cx="2448272" cy="237626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44242E76-9104-7DC7-6B9A-494F29883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t="63765" r="63589"/>
            <a:stretch/>
          </p:blipFill>
          <p:spPr>
            <a:xfrm>
              <a:off x="2771466" y="4005064"/>
              <a:ext cx="2448272" cy="237626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91F0AD3E-C745-0DCE-B576-1D445511836D}"/>
                </a:ext>
              </a:extLst>
            </p:cNvPr>
            <p:cNvSpPr txBox="1"/>
            <p:nvPr/>
          </p:nvSpPr>
          <p:spPr>
            <a:xfrm>
              <a:off x="2651286" y="4304480"/>
              <a:ext cx="648072" cy="5865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en-US" sz="2000"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BE2D808-3D10-1962-3D07-544E9FA9BFBA}"/>
              </a:ext>
            </a:extLst>
          </p:cNvPr>
          <p:cNvSpPr txBox="1"/>
          <p:nvPr/>
        </p:nvSpPr>
        <p:spPr>
          <a:xfrm>
            <a:off x="2975322" y="6444044"/>
            <a:ext cx="2190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Bipartite network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63383B-B7E6-9B7B-06C9-001063037F00}"/>
              </a:ext>
            </a:extLst>
          </p:cNvPr>
          <p:cNvSpPr txBox="1"/>
          <p:nvPr/>
        </p:nvSpPr>
        <p:spPr>
          <a:xfrm>
            <a:off x="6151081" y="836711"/>
            <a:ext cx="39869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Multiplex networks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>
                <a:latin typeface="Century Gothic" panose="020B0502020202020204" pitchFamily="34" charset="0"/>
              </a:rPr>
              <a:t>multiple types of links</a:t>
            </a:r>
            <a:endParaRPr lang="it-IT" sz="2000">
              <a:latin typeface="Century Gothic" panose="020B0502020202020204" pitchFamily="34" charset="0"/>
            </a:endParaRPr>
          </a:p>
          <a:p>
            <a:pPr algn="l"/>
            <a:endParaRPr lang="en-US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7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Networks: from theory to practice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manage, analyze and visualize networks?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Open-source </a:t>
            </a:r>
            <a:r>
              <a:rPr lang="en-US" b="1" dirty="0"/>
              <a:t>software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Cytoscape</a:t>
            </a:r>
            <a:r>
              <a:rPr lang="en-US" dirty="0"/>
              <a:t> (</a:t>
            </a:r>
            <a:r>
              <a:rPr lang="it-IT" dirty="0"/>
              <a:t>open-source software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visualizing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networks and </a:t>
            </a:r>
            <a:r>
              <a:rPr lang="it-IT" dirty="0" err="1"/>
              <a:t>integrating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attribute</a:t>
            </a:r>
            <a:r>
              <a:rPr lang="it-IT" dirty="0"/>
              <a:t> data)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Gephi (</a:t>
            </a:r>
            <a:r>
              <a:rPr lang="it-IT" dirty="0" err="1"/>
              <a:t>visualization</a:t>
            </a:r>
            <a:r>
              <a:rPr lang="it-IT" dirty="0"/>
              <a:t> and </a:t>
            </a:r>
            <a:r>
              <a:rPr lang="it-IT" dirty="0" err="1"/>
              <a:t>exploration</a:t>
            </a:r>
            <a:r>
              <a:rPr lang="it-IT" dirty="0"/>
              <a:t> software for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kinds</a:t>
            </a:r>
            <a:r>
              <a:rPr lang="it-IT" dirty="0"/>
              <a:t> of </a:t>
            </a:r>
            <a:r>
              <a:rPr lang="it-IT" dirty="0" err="1"/>
              <a:t>graphs</a:t>
            </a:r>
            <a:r>
              <a:rPr lang="it-IT" dirty="0"/>
              <a:t> and networks)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Graphviz</a:t>
            </a:r>
            <a:r>
              <a:rPr lang="en-US" dirty="0"/>
              <a:t> (visualization)</a:t>
            </a:r>
          </a:p>
          <a:p>
            <a:pPr lvl="1"/>
            <a:r>
              <a:rPr lang="en-US" dirty="0" err="1"/>
              <a:t>Pajek</a:t>
            </a:r>
            <a:r>
              <a:rPr lang="en-US" dirty="0"/>
              <a:t> (</a:t>
            </a:r>
            <a:r>
              <a:rPr lang="it-IT" dirty="0" err="1"/>
              <a:t>analysis</a:t>
            </a:r>
            <a:r>
              <a:rPr lang="it-IT" dirty="0"/>
              <a:t> and </a:t>
            </a:r>
            <a:r>
              <a:rPr lang="it-IT" dirty="0" err="1"/>
              <a:t>visualization</a:t>
            </a:r>
            <a:r>
              <a:rPr lang="it-IT" dirty="0"/>
              <a:t> of </a:t>
            </a:r>
            <a:r>
              <a:rPr lang="it-IT" dirty="0" err="1"/>
              <a:t>very</a:t>
            </a:r>
            <a:r>
              <a:rPr lang="it-IT" dirty="0"/>
              <a:t> large networks on </a:t>
            </a:r>
            <a:r>
              <a:rPr lang="en-US" dirty="0"/>
              <a:t>Windows), …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0A8743-3E5C-B977-E28A-BE22EF04F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t="36350" r="24031" b="36350"/>
          <a:stretch/>
        </p:blipFill>
        <p:spPr>
          <a:xfrm>
            <a:off x="5139580" y="1196752"/>
            <a:ext cx="2736304" cy="10020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20F210-5332-C1C2-3110-5E20ECCD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268760"/>
            <a:ext cx="2488904" cy="9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5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Networks: from theory to practice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EA9E24-FE0F-E163-7716-BE66D9538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manage, analyze and visualize networks?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Programming </a:t>
            </a:r>
            <a:r>
              <a:rPr lang="en-US" b="1" dirty="0"/>
              <a:t>libraries</a:t>
            </a:r>
            <a:r>
              <a:rPr lang="en-US" dirty="0"/>
              <a:t>:</a:t>
            </a:r>
          </a:p>
          <a:p>
            <a:r>
              <a:rPr lang="en-US" dirty="0"/>
              <a:t>In R: </a:t>
            </a:r>
          </a:p>
          <a:p>
            <a:pPr lvl="1"/>
            <a:r>
              <a:rPr lang="en-US" i="1" dirty="0" err="1"/>
              <a:t>igraph</a:t>
            </a:r>
            <a:r>
              <a:rPr lang="en-US" i="1" dirty="0"/>
              <a:t>:</a:t>
            </a:r>
          </a:p>
          <a:p>
            <a:pPr lvl="2"/>
            <a:r>
              <a:rPr lang="it-IT" dirty="0" err="1"/>
              <a:t>R</a:t>
            </a:r>
            <a:r>
              <a:rPr lang="it-IT" dirty="0"/>
              <a:t> </a:t>
            </a:r>
            <a:r>
              <a:rPr lang="it-IT" dirty="0" err="1"/>
              <a:t>connector</a:t>
            </a:r>
            <a:r>
              <a:rPr lang="it-IT" dirty="0"/>
              <a:t> to the </a:t>
            </a:r>
            <a:r>
              <a:rPr lang="it-IT" dirty="0" err="1"/>
              <a:t>igraph</a:t>
            </a:r>
            <a:r>
              <a:rPr lang="it-IT" dirty="0"/>
              <a:t> </a:t>
            </a:r>
            <a:r>
              <a:rPr lang="it-IT" dirty="0" err="1"/>
              <a:t>collection</a:t>
            </a:r>
            <a:r>
              <a:rPr lang="it-IT" dirty="0"/>
              <a:t> of network </a:t>
            </a:r>
            <a:r>
              <a:rPr lang="it-IT" dirty="0" err="1"/>
              <a:t>analysis</a:t>
            </a:r>
            <a:r>
              <a:rPr lang="it-IT" dirty="0"/>
              <a:t> tools</a:t>
            </a:r>
          </a:p>
          <a:p>
            <a:pPr lvl="1"/>
            <a:r>
              <a:rPr lang="it-IT" i="1" dirty="0" err="1"/>
              <a:t>visNetwork</a:t>
            </a:r>
            <a:endParaRPr lang="it-IT" i="1" dirty="0"/>
          </a:p>
          <a:p>
            <a:pPr lvl="2"/>
            <a:r>
              <a:rPr lang="it-IT" dirty="0"/>
              <a:t> </a:t>
            </a:r>
            <a:r>
              <a:rPr lang="it-IT" dirty="0" err="1"/>
              <a:t>R</a:t>
            </a:r>
            <a:r>
              <a:rPr lang="it-IT" dirty="0"/>
              <a:t> package for interactive network </a:t>
            </a:r>
            <a:r>
              <a:rPr lang="it-IT" dirty="0" err="1"/>
              <a:t>visualization</a:t>
            </a:r>
            <a:endParaRPr lang="en-US" i="1" dirty="0"/>
          </a:p>
          <a:p>
            <a:r>
              <a:rPr lang="en-US" dirty="0"/>
              <a:t>In Python: </a:t>
            </a:r>
          </a:p>
          <a:p>
            <a:pPr lvl="1"/>
            <a:r>
              <a:rPr lang="en-US" i="1" dirty="0" err="1"/>
              <a:t>networkX</a:t>
            </a:r>
            <a:r>
              <a:rPr lang="en-US" i="1" dirty="0"/>
              <a:t> </a:t>
            </a:r>
          </a:p>
          <a:p>
            <a:pPr lvl="2"/>
            <a:r>
              <a:rPr lang="it-IT" dirty="0" err="1"/>
              <a:t>creation</a:t>
            </a:r>
            <a:r>
              <a:rPr lang="it-IT" dirty="0"/>
              <a:t>, </a:t>
            </a:r>
            <a:r>
              <a:rPr lang="it-IT" dirty="0" err="1"/>
              <a:t>manipulation</a:t>
            </a:r>
            <a:r>
              <a:rPr lang="it-IT" dirty="0"/>
              <a:t>, and study of the </a:t>
            </a:r>
            <a:r>
              <a:rPr lang="it-IT" dirty="0" err="1"/>
              <a:t>structure</a:t>
            </a:r>
            <a:r>
              <a:rPr lang="it-IT" dirty="0"/>
              <a:t>, dynamics, and </a:t>
            </a:r>
            <a:r>
              <a:rPr lang="it-IT" dirty="0" err="1"/>
              <a:t>functions</a:t>
            </a:r>
            <a:r>
              <a:rPr lang="it-IT" dirty="0"/>
              <a:t> of </a:t>
            </a:r>
            <a:r>
              <a:rPr lang="it-IT" dirty="0" err="1"/>
              <a:t>complex</a:t>
            </a:r>
            <a:r>
              <a:rPr lang="it-IT" dirty="0"/>
              <a:t> networks</a:t>
            </a:r>
          </a:p>
          <a:p>
            <a:pPr lvl="1"/>
            <a:r>
              <a:rPr lang="it-IT" i="1" dirty="0"/>
              <a:t>Python-</a:t>
            </a:r>
            <a:r>
              <a:rPr lang="it-IT" i="1" dirty="0" err="1"/>
              <a:t>igraph</a:t>
            </a:r>
            <a:endParaRPr lang="it-IT" i="1" dirty="0"/>
          </a:p>
          <a:p>
            <a:pPr lvl="2"/>
            <a:r>
              <a:rPr lang="it-IT" dirty="0"/>
              <a:t> Python </a:t>
            </a:r>
            <a:r>
              <a:rPr lang="it-IT" dirty="0" err="1"/>
              <a:t>connector</a:t>
            </a:r>
            <a:r>
              <a:rPr lang="it-IT" dirty="0"/>
              <a:t> to the </a:t>
            </a:r>
            <a:r>
              <a:rPr lang="it-IT" dirty="0" err="1"/>
              <a:t>igraph</a:t>
            </a:r>
            <a:r>
              <a:rPr lang="it-IT" dirty="0"/>
              <a:t> </a:t>
            </a:r>
            <a:r>
              <a:rPr lang="it-IT" dirty="0" err="1"/>
              <a:t>collection</a:t>
            </a:r>
            <a:endParaRPr lang="it-IT" dirty="0"/>
          </a:p>
          <a:p>
            <a:pPr lvl="2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3114E72-9BB6-1EC1-F028-9DBC3C3B6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58" y="2099442"/>
            <a:ext cx="2295004" cy="834547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98F6D256-2BF8-B0C8-21E7-76BF77E92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71" y="4149080"/>
            <a:ext cx="3436578" cy="7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7809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APOSI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HIUSUR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8649</TotalTime>
  <Words>3174</Words>
  <Application>Microsoft Macintosh PowerPoint</Application>
  <PresentationFormat>Widescreen</PresentationFormat>
  <Paragraphs>487</Paragraphs>
  <Slides>51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51</vt:i4>
      </vt:variant>
    </vt:vector>
  </HeadingPairs>
  <TitlesOfParts>
    <vt:vector size="62" baseType="lpstr">
      <vt:lpstr>.Apple Color Emoji UI</vt:lpstr>
      <vt:lpstr>Arial</vt:lpstr>
      <vt:lpstr>Calibri</vt:lpstr>
      <vt:lpstr>Cambria Math</vt:lpstr>
      <vt:lpstr>Century Gothic</vt:lpstr>
      <vt:lpstr>Courier New</vt:lpstr>
      <vt:lpstr>Times New Roman</vt:lpstr>
      <vt:lpstr>Wingdings</vt:lpstr>
      <vt:lpstr>COPERTINA</vt:lpstr>
      <vt:lpstr>DIAPOSITIVE</vt:lpstr>
      <vt:lpstr>CHIUSURA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>Università di Bologna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</dc:creator>
  <cp:keywords/>
  <dc:description/>
  <cp:lastModifiedBy>Chiara Cabrelle</cp:lastModifiedBy>
  <cp:revision>1148</cp:revision>
  <dcterms:created xsi:type="dcterms:W3CDTF">2017-11-13T10:11:35Z</dcterms:created>
  <dcterms:modified xsi:type="dcterms:W3CDTF">2023-05-25T12:42:03Z</dcterms:modified>
  <cp:category/>
</cp:coreProperties>
</file>